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8" r:id="rId1"/>
  </p:sldMasterIdLst>
  <p:sldIdLst>
    <p:sldId id="257" r:id="rId2"/>
    <p:sldId id="287" r:id="rId3"/>
    <p:sldId id="282" r:id="rId4"/>
    <p:sldId id="288" r:id="rId5"/>
    <p:sldId id="289" r:id="rId6"/>
    <p:sldId id="290" r:id="rId7"/>
    <p:sldId id="291" r:id="rId8"/>
    <p:sldId id="292" r:id="rId9"/>
    <p:sldId id="293" r:id="rId10"/>
    <p:sldId id="294" r:id="rId11"/>
    <p:sldId id="295" r:id="rId12"/>
    <p:sldId id="296" r:id="rId13"/>
    <p:sldId id="297" r:id="rId14"/>
    <p:sldId id="299" r:id="rId15"/>
    <p:sldId id="300" r:id="rId16"/>
    <p:sldId id="301" r:id="rId17"/>
    <p:sldId id="302" r:id="rId18"/>
    <p:sldId id="303" r:id="rId19"/>
    <p:sldId id="304" r:id="rId20"/>
    <p:sldId id="305" r:id="rId21"/>
    <p:sldId id="306" r:id="rId22"/>
    <p:sldId id="307" r:id="rId23"/>
    <p:sldId id="308" r:id="rId24"/>
    <p:sldId id="309" r:id="rId25"/>
    <p:sldId id="310" r:id="rId26"/>
    <p:sldId id="311" r:id="rId27"/>
    <p:sldId id="312" r:id="rId28"/>
    <p:sldId id="271" r:id="rId29"/>
    <p:sldId id="313" r:id="rId30"/>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cs-CZ"/>
              <a:t>Kliknutím lze upravit styl.</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můžete upravit styl předlohy.</a:t>
            </a:r>
            <a:endParaRPr lang="en-US" dirty="0"/>
          </a:p>
        </p:txBody>
      </p:sp>
      <p:sp>
        <p:nvSpPr>
          <p:cNvPr id="4" name="Date Placeholder 3"/>
          <p:cNvSpPr>
            <a:spLocks noGrp="1"/>
          </p:cNvSpPr>
          <p:nvPr>
            <p:ph type="dt" sz="half" idx="10"/>
          </p:nvPr>
        </p:nvSpPr>
        <p:spPr/>
        <p:txBody>
          <a:bodyPr/>
          <a:lstStyle/>
          <a:p>
            <a:fld id="{7DA38F49-B3E2-4BF0-BEC7-C30D34ABBB8D}" type="datetime1">
              <a:rPr lang="en-US" smtClean="0"/>
              <a:t>1/15/2026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924727105"/>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ázev a popisek">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cs-CZ"/>
              <a:t>Kliknutím lze upravit styl.</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7DA38F49-B3E2-4BF0-BEC7-C30D34ABBB8D}" type="datetime1">
              <a:rPr lang="en-US" smtClean="0"/>
              <a:t>1/15/2026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735250735"/>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ce s popiskem">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cs-CZ"/>
              <a:t>Kliknutím lze upravit styl.</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Po kliknutí můžete upravovat styly textu v předloze.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7DA38F49-B3E2-4BF0-BEC7-C30D34ABBB8D}" type="datetime1">
              <a:rPr lang="en-US" smtClean="0"/>
              <a:t>1/15/2026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684477889"/>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Jmenovka">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cs-CZ"/>
              <a:t>Kliknutím lze upravit styl.</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7DA38F49-B3E2-4BF0-BEC7-C30D34ABBB8D}" type="datetime1">
              <a:rPr lang="en-US" smtClean="0"/>
              <a:t>1/15/2026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509329115"/>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Jmenovka s citací">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cs-CZ"/>
              <a:t>Kliknutím lze upravit styl.</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Po kliknutí můžete upravovat styly textu v předloze.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7DA38F49-B3E2-4BF0-BEC7-C30D34ABBB8D}" type="datetime1">
              <a:rPr lang="en-US" smtClean="0"/>
              <a:t>1/15/2026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86089695"/>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vda nebo nepravda">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cs-CZ"/>
              <a:t>Kliknutím lze upravit styl.</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Po kliknutí můžete upravovat styly textu v předloze.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7DA38F49-B3E2-4BF0-BEC7-C30D34ABBB8D}" type="datetime1">
              <a:rPr lang="en-US" smtClean="0"/>
              <a:t>1/15/2026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91349080"/>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Vertical Text Placeholder 2"/>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7DA38F49-B3E2-4BF0-BEC7-C30D34ABBB8D}" type="datetime1">
              <a:rPr lang="en-US" smtClean="0"/>
              <a:t>1/15/2026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264907902"/>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cs-CZ"/>
              <a:t>Kliknutím lze upravit styl.</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7DA38F49-B3E2-4BF0-BEC7-C30D34ABBB8D}" type="datetime1">
              <a:rPr lang="en-US" smtClean="0"/>
              <a:t>1/15/2026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000767434"/>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cs-CZ"/>
              <a:t>Kliknutím lze upravit styl.</a:t>
            </a:r>
            <a:endParaRPr lang="en-US" dirty="0"/>
          </a:p>
        </p:txBody>
      </p:sp>
      <p:sp>
        <p:nvSpPr>
          <p:cNvPr id="3" name="Content Placeholder 2"/>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9F89F774-3FA6-43B8-9241-99959C8FD463}" type="datetime1">
              <a:rPr lang="en-US" smtClean="0"/>
              <a:t>1/15/2026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1893354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cs-CZ"/>
              <a:t>Kliknutím lze upravit styl.</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7DA38F49-B3E2-4BF0-BEC7-C30D34ABBB8D}" type="datetime1">
              <a:rPr lang="en-US" smtClean="0"/>
              <a:t>1/15/2026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12109017"/>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4"/>
          <p:cNvSpPr>
            <a:spLocks noGrp="1"/>
          </p:cNvSpPr>
          <p:nvPr>
            <p:ph type="dt" sz="half" idx="10"/>
          </p:nvPr>
        </p:nvSpPr>
        <p:spPr/>
        <p:txBody>
          <a:bodyPr/>
          <a:lstStyle/>
          <a:p>
            <a:fld id="{7DA38F49-B3E2-4BF0-BEC7-C30D34ABBB8D}" type="datetime1">
              <a:rPr lang="en-US" smtClean="0"/>
              <a:t>1/15/2026</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225942315"/>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a:t>Kliknutím lze upravit styl.</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7DA38F49-B3E2-4BF0-BEC7-C30D34ABBB8D}" type="datetime1">
              <a:rPr lang="en-US" smtClean="0"/>
              <a:t>1/15/2026</a:t>
            </a:fld>
            <a:endParaRPr lang="en-US"/>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744986486"/>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fld id="{7DA38F49-B3E2-4BF0-BEC7-C30D34ABBB8D}" type="datetime1">
              <a:rPr lang="en-US" smtClean="0"/>
              <a:t>1/15/2026</a:t>
            </a:fld>
            <a:endParaRPr lang="en-US"/>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810859551"/>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A38F49-B3E2-4BF0-BEC7-C30D34ABBB8D}" type="datetime1">
              <a:rPr lang="en-US" smtClean="0"/>
              <a:t>1/15/2026</a:t>
            </a:fld>
            <a:endParaRPr lang="en-US"/>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581710936"/>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cs-CZ"/>
              <a:t>Kliknutím lze upravit styl.</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p>
            <a:fld id="{7DA38F49-B3E2-4BF0-BEC7-C30D34ABBB8D}" type="datetime1">
              <a:rPr lang="en-US" smtClean="0"/>
              <a:t>1/15/2026</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4252464373"/>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cs-CZ"/>
              <a:t>Kliknutím lze upravit styl.</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a:t>Kliknutím na ikonu přidáte obrázek.</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p>
            <a:fld id="{7DA38F49-B3E2-4BF0-BEC7-C30D34ABBB8D}" type="datetime1">
              <a:rPr lang="en-US" smtClean="0"/>
              <a:t>1/15/2026</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915738226"/>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cs-CZ"/>
              <a:t>Kliknutím lze upravit styl.</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DA38F49-B3E2-4BF0-BEC7-C30D34ABBB8D}" type="datetime1">
              <a:rPr lang="en-US" smtClean="0"/>
              <a:t>1/15/2026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0C12960-6E85-460F-B6E3-5B82CB31AF3D}" type="slidenum">
              <a:rPr lang="en-US" smtClean="0"/>
              <a:t>‹#›</a:t>
            </a:fld>
            <a:endParaRPr lang="en-US"/>
          </a:p>
        </p:txBody>
      </p:sp>
    </p:spTree>
    <p:extLst>
      <p:ext uri="{BB962C8B-B14F-4D97-AF65-F5344CB8AC3E}">
        <p14:creationId xmlns:p14="http://schemas.microsoft.com/office/powerpoint/2010/main" val="2624039107"/>
      </p:ext>
    </p:extLst>
  </p:cSld>
  <p:clrMap bg1="lt1" tx1="dk1" bg2="lt2" tx2="dk2" accent1="accent1" accent2="accent2" accent3="accent3" accent4="accent4" accent5="accent5" accent6="accent6" hlink="hlink" folHlink="folHlink"/>
  <p:sldLayoutIdLst>
    <p:sldLayoutId id="2147483969" r:id="rId1"/>
    <p:sldLayoutId id="2147483970" r:id="rId2"/>
    <p:sldLayoutId id="2147483971" r:id="rId3"/>
    <p:sldLayoutId id="2147483972" r:id="rId4"/>
    <p:sldLayoutId id="2147483973" r:id="rId5"/>
    <p:sldLayoutId id="2147483974" r:id="rId6"/>
    <p:sldLayoutId id="2147483975" r:id="rId7"/>
    <p:sldLayoutId id="2147483976" r:id="rId8"/>
    <p:sldLayoutId id="2147483977" r:id="rId9"/>
    <p:sldLayoutId id="2147483978" r:id="rId10"/>
    <p:sldLayoutId id="2147483979" r:id="rId11"/>
    <p:sldLayoutId id="2147483980" r:id="rId12"/>
    <p:sldLayoutId id="2147483981" r:id="rId13"/>
    <p:sldLayoutId id="2147483982" r:id="rId14"/>
    <p:sldLayoutId id="2147483983" r:id="rId15"/>
    <p:sldLayoutId id="2147483984"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mailto:emilie.jasova@mpsv.cz" TargetMode="External"/><Relationship Id="rId2" Type="http://schemas.openxmlformats.org/officeDocument/2006/relationships/hyperlink" Target="mailto:technickapomoc@mpsv.cz" TargetMode="Externa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39" name="Straight Connector 38">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276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Nadpis 1">
            <a:extLst>
              <a:ext uri="{FF2B5EF4-FFF2-40B4-BE49-F238E27FC236}">
                <a16:creationId xmlns:a16="http://schemas.microsoft.com/office/drawing/2014/main" id="{53754506-1326-245A-BD5F-3F72FF516CC3}"/>
              </a:ext>
            </a:extLst>
          </p:cNvPr>
          <p:cNvSpPr>
            <a:spLocks noGrp="1"/>
          </p:cNvSpPr>
          <p:nvPr>
            <p:ph type="title"/>
          </p:nvPr>
        </p:nvSpPr>
        <p:spPr>
          <a:xfrm>
            <a:off x="1098291" y="179109"/>
            <a:ext cx="3598336" cy="6146277"/>
          </a:xfrm>
        </p:spPr>
        <p:txBody>
          <a:bodyPr anchor="ctr">
            <a:normAutofit fontScale="90000"/>
          </a:bodyPr>
          <a:lstStyle/>
          <a:p>
            <a:pPr algn="ctr"/>
            <a:br>
              <a:rPr lang="cs-CZ" altLang="cs-CZ" b="1" dirty="0">
                <a:latin typeface="Arial" panose="020B0604020202020204" pitchFamily="34" charset="0"/>
                <a:cs typeface="Arial" panose="020B0604020202020204" pitchFamily="34" charset="0"/>
              </a:rPr>
            </a:br>
            <a:r>
              <a:rPr lang="cs-CZ" altLang="cs-CZ" sz="4400" dirty="0">
                <a:solidFill>
                  <a:schemeClr val="tx1"/>
                </a:solidFill>
                <a:latin typeface="+mn-lt"/>
                <a:cs typeface="Arial" panose="020B0604020202020204" pitchFamily="34" charset="0"/>
              </a:rPr>
              <a:t>Seminář k dotačnímu titulu „</a:t>
            </a:r>
            <a:r>
              <a:rPr lang="cs-CZ" b="1" dirty="0">
                <a:solidFill>
                  <a:schemeClr val="tx1"/>
                </a:solidFill>
                <a:latin typeface="+mn-lt"/>
              </a:rPr>
              <a:t>Podpora veřejně účelných aktivit seniorských a </a:t>
            </a:r>
            <a:r>
              <a:rPr lang="cs-CZ" b="1" dirty="0" err="1">
                <a:solidFill>
                  <a:schemeClr val="tx1"/>
                </a:solidFill>
                <a:latin typeface="+mn-lt"/>
              </a:rPr>
              <a:t>proseniorských</a:t>
            </a:r>
            <a:r>
              <a:rPr lang="cs-CZ" b="1" dirty="0">
                <a:solidFill>
                  <a:schemeClr val="tx1"/>
                </a:solidFill>
                <a:latin typeface="+mn-lt"/>
              </a:rPr>
              <a:t> organizací s celostátní působností“ pro rok 2026</a:t>
            </a:r>
            <a:endParaRPr lang="cs-CZ" sz="4400" b="1" dirty="0">
              <a:solidFill>
                <a:schemeClr val="tx1"/>
              </a:solidFill>
              <a:latin typeface="+mn-lt"/>
            </a:endParaRPr>
          </a:p>
        </p:txBody>
      </p:sp>
      <p:sp>
        <p:nvSpPr>
          <p:cNvPr id="3" name="Zástupný obsah 2">
            <a:extLst>
              <a:ext uri="{FF2B5EF4-FFF2-40B4-BE49-F238E27FC236}">
                <a16:creationId xmlns:a16="http://schemas.microsoft.com/office/drawing/2014/main" id="{DCCC5ACC-48F0-70BD-67C7-780A8753DB8C}"/>
              </a:ext>
            </a:extLst>
          </p:cNvPr>
          <p:cNvSpPr>
            <a:spLocks noGrp="1"/>
          </p:cNvSpPr>
          <p:nvPr>
            <p:ph idx="1"/>
          </p:nvPr>
        </p:nvSpPr>
        <p:spPr>
          <a:xfrm>
            <a:off x="5340095" y="816638"/>
            <a:ext cx="4619706" cy="5224724"/>
          </a:xfrm>
        </p:spPr>
        <p:txBody>
          <a:bodyPr anchor="ctr">
            <a:normAutofit/>
          </a:bodyPr>
          <a:lstStyle/>
          <a:p>
            <a:pPr indent="-228600"/>
            <a:r>
              <a:rPr lang="en-US" altLang="cs-CZ" b="1" dirty="0" err="1"/>
              <a:t>Oddělení</a:t>
            </a:r>
            <a:r>
              <a:rPr lang="en-US" altLang="cs-CZ" b="1" dirty="0"/>
              <a:t> </a:t>
            </a:r>
            <a:r>
              <a:rPr lang="en-US" altLang="cs-CZ" b="1" dirty="0" err="1"/>
              <a:t>financování</a:t>
            </a:r>
            <a:r>
              <a:rPr lang="en-US" altLang="cs-CZ" b="1" dirty="0"/>
              <a:t> soc. služeb, soc. </a:t>
            </a:r>
            <a:r>
              <a:rPr lang="en-US" altLang="cs-CZ" b="1" dirty="0" err="1"/>
              <a:t>práce</a:t>
            </a:r>
            <a:r>
              <a:rPr lang="en-US" altLang="cs-CZ" b="1" dirty="0"/>
              <a:t> a SPOD (261)</a:t>
            </a:r>
          </a:p>
          <a:p>
            <a:pPr marL="114300" indent="0">
              <a:buNone/>
            </a:pPr>
            <a:endParaRPr lang="en-US" altLang="cs-CZ" b="1" dirty="0"/>
          </a:p>
          <a:p>
            <a:endParaRPr lang="cs-CZ" dirty="0"/>
          </a:p>
        </p:txBody>
      </p:sp>
      <p:pic>
        <p:nvPicPr>
          <p:cNvPr id="4" name="Picture 5" descr="C:\BARA\MPSV-manualall\pptsablona\pruh.jpg">
            <a:extLst>
              <a:ext uri="{FF2B5EF4-FFF2-40B4-BE49-F238E27FC236}">
                <a16:creationId xmlns:a16="http://schemas.microsoft.com/office/drawing/2014/main" id="{4942CB0D-B06E-D46D-26CF-57C7C38B88D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Obrázek 1">
            <a:extLst>
              <a:ext uri="{FF2B5EF4-FFF2-40B4-BE49-F238E27FC236}">
                <a16:creationId xmlns:a16="http://schemas.microsoft.com/office/drawing/2014/main" id="{98177F39-1FAD-3177-49B4-22EDF384571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6396" y="4114750"/>
            <a:ext cx="911192" cy="940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446842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A670B8-88FB-1D84-BF8A-B2E828EA85A2}"/>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A7A74A55-212D-E9A4-CE1C-438B2BB813D7}"/>
              </a:ext>
            </a:extLst>
          </p:cNvPr>
          <p:cNvSpPr>
            <a:spLocks noGrp="1"/>
          </p:cNvSpPr>
          <p:nvPr>
            <p:ph type="title"/>
          </p:nvPr>
        </p:nvSpPr>
        <p:spPr>
          <a:xfrm>
            <a:off x="2019302" y="188536"/>
            <a:ext cx="8596668" cy="628102"/>
          </a:xfrm>
        </p:spPr>
        <p:txBody>
          <a:bodyPr>
            <a:normAutofit fontScale="90000"/>
          </a:bodyPr>
          <a:lstStyle/>
          <a:p>
            <a:pPr>
              <a:defRPr/>
            </a:pPr>
            <a:r>
              <a:rPr lang="cs-CZ" dirty="0"/>
              <a:t>Dotační oblasti (6)</a:t>
            </a:r>
          </a:p>
        </p:txBody>
      </p:sp>
      <p:sp>
        <p:nvSpPr>
          <p:cNvPr id="3" name="Zástupný obsah 2">
            <a:extLst>
              <a:ext uri="{FF2B5EF4-FFF2-40B4-BE49-F238E27FC236}">
                <a16:creationId xmlns:a16="http://schemas.microsoft.com/office/drawing/2014/main" id="{25AE9FE2-FEE8-F389-8BB6-67CBD2CF5F1A}"/>
              </a:ext>
            </a:extLst>
          </p:cNvPr>
          <p:cNvSpPr>
            <a:spLocks noGrp="1"/>
          </p:cNvSpPr>
          <p:nvPr>
            <p:ph idx="1"/>
          </p:nvPr>
        </p:nvSpPr>
        <p:spPr>
          <a:xfrm>
            <a:off x="876693" y="688158"/>
            <a:ext cx="9888717" cy="6169842"/>
          </a:xfrm>
        </p:spPr>
        <p:txBody>
          <a:bodyPr>
            <a:noAutofit/>
          </a:bodyPr>
          <a:lstStyle/>
          <a:p>
            <a:pPr marL="0" indent="0">
              <a:buNone/>
            </a:pPr>
            <a:r>
              <a:rPr lang="cs-CZ" b="1" dirty="0">
                <a:solidFill>
                  <a:srgbClr val="FF0000"/>
                </a:solidFill>
              </a:rPr>
              <a:t>Projekt v této části dotační oblasti (II.) musí být zaměřen v případě prioritně podporovaných činností na dvě a více z výše vyjmenovaných aktivit. V případě dále podporovaných činností musí obsahovat 1 či více výše uvedených aktivit. </a:t>
            </a:r>
            <a:endParaRPr lang="cs-CZ" dirty="0">
              <a:solidFill>
                <a:srgbClr val="FF0000"/>
              </a:solidFill>
            </a:endParaRPr>
          </a:p>
          <a:p>
            <a:pPr marL="0" indent="0">
              <a:buNone/>
            </a:pPr>
            <a:r>
              <a:rPr lang="cs-CZ" dirty="0"/>
              <a:t>Oblast podpory je zaměřena na nadregionální grantové projekty pro cílové skupiny</a:t>
            </a:r>
            <a:br>
              <a:rPr lang="cs-CZ" dirty="0"/>
            </a:br>
            <a:r>
              <a:rPr lang="cs-CZ" dirty="0"/>
              <a:t>z více krajů. Činnost musí být zaměřena na oblast seniorských a </a:t>
            </a:r>
            <a:r>
              <a:rPr lang="cs-CZ" dirty="0" err="1"/>
              <a:t>proseniorských</a:t>
            </a:r>
            <a:r>
              <a:rPr lang="cs-CZ" dirty="0"/>
              <a:t> služeb. Sídlo zastřešující organizace může být kdekoliv na území České republiky. </a:t>
            </a:r>
          </a:p>
          <a:p>
            <a:pPr marL="0" indent="0">
              <a:buNone/>
            </a:pPr>
            <a:r>
              <a:rPr lang="cs-CZ" dirty="0"/>
              <a:t>Dotaci lze poskytnout střešním NNO, které splňují stanovené podmínky (např. jejich účelem je prosazování zájmů svých členů a vzdělávací, informační a poradenské aktivity pro své členy).</a:t>
            </a:r>
          </a:p>
          <a:p>
            <a:pPr marL="0" indent="0">
              <a:buNone/>
            </a:pPr>
            <a:r>
              <a:rPr lang="cs-CZ" dirty="0"/>
              <a:t>V rámci tohoto podtitulu lze podat pouze </a:t>
            </a:r>
            <a:r>
              <a:rPr lang="cs-CZ" b="1" dirty="0"/>
              <a:t>jednu žádost na jeden projekt</a:t>
            </a:r>
            <a:r>
              <a:rPr lang="cs-CZ" dirty="0"/>
              <a:t>. Druhou žádost lze podat v rámci podtitulu 1 jako „</a:t>
            </a:r>
            <a:r>
              <a:rPr lang="cs-CZ" dirty="0" err="1"/>
              <a:t>proklientskou</a:t>
            </a:r>
            <a:r>
              <a:rPr lang="cs-CZ" dirty="0"/>
              <a:t> žádost“.</a:t>
            </a:r>
          </a:p>
          <a:p>
            <a:pPr marL="0" lvl="0" indent="0">
              <a:spcBef>
                <a:spcPts val="0"/>
              </a:spcBef>
              <a:buNone/>
            </a:pPr>
            <a:endParaRPr lang="cs-CZ" dirty="0"/>
          </a:p>
        </p:txBody>
      </p:sp>
      <p:pic>
        <p:nvPicPr>
          <p:cNvPr id="4" name="Picture 5" descr="C:\BARA\MPSV-manualall\pptsablona\pruh.jpg">
            <a:extLst>
              <a:ext uri="{FF2B5EF4-FFF2-40B4-BE49-F238E27FC236}">
                <a16:creationId xmlns:a16="http://schemas.microsoft.com/office/drawing/2014/main" id="{86F6275B-9EDD-2855-E987-78BAD1A0A5F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226327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1918FE-5FF5-66FE-3B9D-629C3966A7BE}"/>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190A5C26-2D62-11F9-B091-6D50F86EE38D}"/>
              </a:ext>
            </a:extLst>
          </p:cNvPr>
          <p:cNvSpPr>
            <a:spLocks noGrp="1"/>
          </p:cNvSpPr>
          <p:nvPr>
            <p:ph type="title"/>
          </p:nvPr>
        </p:nvSpPr>
        <p:spPr>
          <a:xfrm>
            <a:off x="2019302" y="188536"/>
            <a:ext cx="8596668" cy="628102"/>
          </a:xfrm>
        </p:spPr>
        <p:txBody>
          <a:bodyPr>
            <a:normAutofit fontScale="90000"/>
          </a:bodyPr>
          <a:lstStyle/>
          <a:p>
            <a:pPr>
              <a:defRPr/>
            </a:pPr>
            <a:r>
              <a:rPr lang="cs-CZ" dirty="0"/>
              <a:t>Podmínky oprávněnosti žadatele o dotaci(1)</a:t>
            </a:r>
          </a:p>
        </p:txBody>
      </p:sp>
      <p:sp>
        <p:nvSpPr>
          <p:cNvPr id="3" name="Zástupný obsah 2">
            <a:extLst>
              <a:ext uri="{FF2B5EF4-FFF2-40B4-BE49-F238E27FC236}">
                <a16:creationId xmlns:a16="http://schemas.microsoft.com/office/drawing/2014/main" id="{308F2D12-699F-C21E-A28B-8E564A7CCD85}"/>
              </a:ext>
            </a:extLst>
          </p:cNvPr>
          <p:cNvSpPr>
            <a:spLocks noGrp="1"/>
          </p:cNvSpPr>
          <p:nvPr>
            <p:ph idx="1"/>
          </p:nvPr>
        </p:nvSpPr>
        <p:spPr>
          <a:xfrm>
            <a:off x="876693" y="688158"/>
            <a:ext cx="9888717" cy="6169842"/>
          </a:xfrm>
        </p:spPr>
        <p:txBody>
          <a:bodyPr>
            <a:noAutofit/>
          </a:bodyPr>
          <a:lstStyle/>
          <a:p>
            <a:pPr marL="0" indent="0">
              <a:spcBef>
                <a:spcPts val="0"/>
              </a:spcBef>
              <a:buNone/>
            </a:pPr>
            <a:r>
              <a:rPr lang="cs-CZ" b="1" dirty="0">
                <a:solidFill>
                  <a:schemeClr val="tx1"/>
                </a:solidFill>
              </a:rPr>
              <a:t>3. PODMÍNKY OPRÁVNĚNOSTI ŽADATELE O DOTACI</a:t>
            </a:r>
          </a:p>
          <a:p>
            <a:pPr marL="0" indent="0">
              <a:spcBef>
                <a:spcPts val="0"/>
              </a:spcBef>
              <a:buNone/>
            </a:pPr>
            <a:r>
              <a:rPr lang="cs-CZ" b="1" dirty="0">
                <a:solidFill>
                  <a:schemeClr val="tx1"/>
                </a:solidFill>
              </a:rPr>
              <a:t>3.1. Oprávněné subjekty</a:t>
            </a:r>
          </a:p>
          <a:p>
            <a:pPr marL="0" indent="0">
              <a:spcBef>
                <a:spcPts val="0"/>
              </a:spcBef>
              <a:buNone/>
            </a:pPr>
            <a:r>
              <a:rPr lang="cs-CZ" dirty="0">
                <a:solidFill>
                  <a:schemeClr val="tx1"/>
                </a:solidFill>
              </a:rPr>
              <a:t>K předložení žádosti o dotaci jsou oprávněné tyto </a:t>
            </a:r>
            <a:r>
              <a:rPr lang="cs-CZ" b="1" dirty="0">
                <a:solidFill>
                  <a:schemeClr val="tx1"/>
                </a:solidFill>
              </a:rPr>
              <a:t>nestátní neziskové organizace</a:t>
            </a:r>
            <a:r>
              <a:rPr lang="cs-CZ" dirty="0">
                <a:solidFill>
                  <a:schemeClr val="tx1"/>
                </a:solidFill>
              </a:rPr>
              <a:t>:</a:t>
            </a:r>
          </a:p>
          <a:p>
            <a:pPr marL="0" indent="0">
              <a:spcBef>
                <a:spcPts val="0"/>
              </a:spcBef>
              <a:buNone/>
            </a:pPr>
            <a:r>
              <a:rPr lang="cs-CZ" dirty="0">
                <a:solidFill>
                  <a:schemeClr val="tx1"/>
                </a:solidFill>
              </a:rPr>
              <a:t>1)</a:t>
            </a:r>
            <a:r>
              <a:rPr lang="cs-CZ" b="1" dirty="0">
                <a:solidFill>
                  <a:schemeClr val="tx1"/>
                </a:solidFill>
              </a:rPr>
              <a:t> obecně prospěšné společnosti</a:t>
            </a:r>
            <a:r>
              <a:rPr lang="cs-CZ" dirty="0">
                <a:solidFill>
                  <a:schemeClr val="tx1"/>
                </a:solidFill>
              </a:rPr>
              <a:t> zřízené podle zákona č. </a:t>
            </a:r>
            <a:r>
              <a:rPr lang="cs-CZ" b="1" dirty="0">
                <a:solidFill>
                  <a:schemeClr val="tx1"/>
                </a:solidFill>
              </a:rPr>
              <a:t>248/1995 Sb</a:t>
            </a:r>
            <a:r>
              <a:rPr lang="cs-CZ" dirty="0">
                <a:solidFill>
                  <a:schemeClr val="tx1"/>
                </a:solidFill>
              </a:rPr>
              <a:t>.; 2) </a:t>
            </a:r>
            <a:r>
              <a:rPr lang="cs-CZ" b="1" dirty="0">
                <a:solidFill>
                  <a:schemeClr val="tx1"/>
                </a:solidFill>
              </a:rPr>
              <a:t>registrované církve</a:t>
            </a:r>
            <a:r>
              <a:rPr lang="cs-CZ" dirty="0">
                <a:solidFill>
                  <a:schemeClr val="tx1"/>
                </a:solidFill>
              </a:rPr>
              <a:t> zřízené podle zákona č. </a:t>
            </a:r>
            <a:r>
              <a:rPr lang="cs-CZ" b="1" dirty="0">
                <a:solidFill>
                  <a:schemeClr val="tx1"/>
                </a:solidFill>
              </a:rPr>
              <a:t>3/2002 Sb</a:t>
            </a:r>
            <a:r>
              <a:rPr lang="cs-CZ" dirty="0">
                <a:solidFill>
                  <a:schemeClr val="tx1"/>
                </a:solidFill>
              </a:rPr>
              <a:t>., pokud poskytují zdravotní, kulturní, vzdělávací a sociální služby nebo sociálně právní ochranu dětí; 3) </a:t>
            </a:r>
            <a:r>
              <a:rPr lang="cs-CZ" b="1" dirty="0">
                <a:solidFill>
                  <a:schemeClr val="tx1"/>
                </a:solidFill>
              </a:rPr>
              <a:t>spolky</a:t>
            </a:r>
            <a:r>
              <a:rPr lang="cs-CZ" dirty="0">
                <a:solidFill>
                  <a:schemeClr val="tx1"/>
                </a:solidFill>
              </a:rPr>
              <a:t> podle zákona č. </a:t>
            </a:r>
            <a:r>
              <a:rPr lang="cs-CZ" b="1" dirty="0">
                <a:solidFill>
                  <a:schemeClr val="tx1"/>
                </a:solidFill>
              </a:rPr>
              <a:t>89/2012 Sb</a:t>
            </a:r>
            <a:r>
              <a:rPr lang="cs-CZ" dirty="0">
                <a:solidFill>
                  <a:schemeClr val="tx1"/>
                </a:solidFill>
              </a:rPr>
              <a:t>.; 4) </a:t>
            </a:r>
            <a:r>
              <a:rPr lang="cs-CZ" b="1" dirty="0">
                <a:solidFill>
                  <a:schemeClr val="tx1"/>
                </a:solidFill>
              </a:rPr>
              <a:t>ústavy, zapsané ústavy</a:t>
            </a:r>
            <a:r>
              <a:rPr lang="cs-CZ" dirty="0">
                <a:solidFill>
                  <a:schemeClr val="tx1"/>
                </a:solidFill>
              </a:rPr>
              <a:t> podle zákona č. </a:t>
            </a:r>
            <a:r>
              <a:rPr lang="cs-CZ" b="1" dirty="0">
                <a:solidFill>
                  <a:schemeClr val="tx1"/>
                </a:solidFill>
              </a:rPr>
              <a:t>89/2012 Sb</a:t>
            </a:r>
            <a:r>
              <a:rPr lang="cs-CZ" dirty="0">
                <a:solidFill>
                  <a:schemeClr val="tx1"/>
                </a:solidFill>
              </a:rPr>
              <a:t>.; 5) </a:t>
            </a:r>
            <a:r>
              <a:rPr lang="cs-CZ" b="1" dirty="0">
                <a:solidFill>
                  <a:schemeClr val="tx1"/>
                </a:solidFill>
              </a:rPr>
              <a:t>nadace</a:t>
            </a:r>
            <a:r>
              <a:rPr lang="cs-CZ" dirty="0">
                <a:solidFill>
                  <a:schemeClr val="tx1"/>
                </a:solidFill>
              </a:rPr>
              <a:t> </a:t>
            </a:r>
            <a:r>
              <a:rPr lang="cs-CZ" b="1" dirty="0">
                <a:solidFill>
                  <a:schemeClr val="tx1"/>
                </a:solidFill>
              </a:rPr>
              <a:t>a nadační fondy </a:t>
            </a:r>
            <a:r>
              <a:rPr lang="cs-CZ" dirty="0">
                <a:solidFill>
                  <a:schemeClr val="tx1"/>
                </a:solidFill>
              </a:rPr>
              <a:t>podle zákona č. </a:t>
            </a:r>
            <a:r>
              <a:rPr lang="cs-CZ" b="1" dirty="0">
                <a:solidFill>
                  <a:schemeClr val="tx1"/>
                </a:solidFill>
              </a:rPr>
              <a:t>89/2012 Sb</a:t>
            </a:r>
            <a:r>
              <a:rPr lang="cs-CZ" dirty="0">
                <a:solidFill>
                  <a:schemeClr val="tx1"/>
                </a:solidFill>
              </a:rPr>
              <a:t>., nesmí se jednat o nadaci nebo nadační fond založený státem nebo s účastí státu.</a:t>
            </a:r>
          </a:p>
          <a:p>
            <a:pPr marL="0" indent="0">
              <a:spcBef>
                <a:spcPts val="0"/>
              </a:spcBef>
              <a:buNone/>
            </a:pPr>
            <a:r>
              <a:rPr lang="cs-CZ" b="1" dirty="0">
                <a:solidFill>
                  <a:schemeClr val="tx1"/>
                </a:solidFill>
              </a:rPr>
              <a:t>3.2. Podmínky oprávněnosti žadatele:</a:t>
            </a:r>
          </a:p>
          <a:p>
            <a:pPr marL="0" indent="0">
              <a:spcBef>
                <a:spcPts val="0"/>
              </a:spcBef>
              <a:buNone/>
            </a:pPr>
            <a:r>
              <a:rPr lang="cs-CZ" dirty="0">
                <a:solidFill>
                  <a:schemeClr val="tx1"/>
                </a:solidFill>
              </a:rPr>
              <a:t>1) splňuje výše uvedenou právní formu; 2) je registrován Ministerstvem vnitra nebo jiným příslušným ústředním orgánem, příp. ve </a:t>
            </a:r>
            <a:r>
              <a:rPr lang="cs-CZ" b="1" dirty="0">
                <a:solidFill>
                  <a:schemeClr val="tx1"/>
                </a:solidFill>
              </a:rPr>
              <a:t>veřejném rejstříku</a:t>
            </a:r>
            <a:r>
              <a:rPr lang="cs-CZ" dirty="0">
                <a:solidFill>
                  <a:schemeClr val="tx1"/>
                </a:solidFill>
              </a:rPr>
              <a:t> u soudu nejméně</a:t>
            </a:r>
            <a:r>
              <a:rPr lang="cs-CZ" b="1" dirty="0">
                <a:solidFill>
                  <a:schemeClr val="tx1"/>
                </a:solidFill>
              </a:rPr>
              <a:t> 1 rok před uzávěrkou přijímání žádostí a zároveň musí v tomto období pracovat v </a:t>
            </a:r>
            <a:r>
              <a:rPr lang="cs-CZ" b="1" dirty="0" err="1">
                <a:solidFill>
                  <a:schemeClr val="tx1"/>
                </a:solidFill>
              </a:rPr>
              <a:t>proseniorských</a:t>
            </a:r>
            <a:r>
              <a:rPr lang="cs-CZ" b="1" dirty="0">
                <a:solidFill>
                  <a:schemeClr val="tx1"/>
                </a:solidFill>
              </a:rPr>
              <a:t> služeb</a:t>
            </a:r>
            <a:r>
              <a:rPr lang="cs-CZ" dirty="0">
                <a:solidFill>
                  <a:schemeClr val="tx1"/>
                </a:solidFill>
              </a:rPr>
              <a:t>; 3) má </a:t>
            </a:r>
            <a:r>
              <a:rPr lang="cs-CZ" b="1" dirty="0">
                <a:solidFill>
                  <a:schemeClr val="tx1"/>
                </a:solidFill>
              </a:rPr>
              <a:t>sídlo v České republice</a:t>
            </a:r>
            <a:r>
              <a:rPr lang="cs-CZ" dirty="0">
                <a:solidFill>
                  <a:schemeClr val="tx1"/>
                </a:solidFill>
              </a:rPr>
              <a:t>; 4) žadatel je </a:t>
            </a:r>
            <a:r>
              <a:rPr lang="cs-CZ" b="1" dirty="0">
                <a:solidFill>
                  <a:schemeClr val="tx1"/>
                </a:solidFill>
              </a:rPr>
              <a:t>přímo zodpovědný za přípravu a řízení projektu</a:t>
            </a:r>
            <a:r>
              <a:rPr lang="cs-CZ" dirty="0">
                <a:solidFill>
                  <a:schemeClr val="tx1"/>
                </a:solidFill>
              </a:rPr>
              <a:t>; 5) žadatel </a:t>
            </a:r>
            <a:r>
              <a:rPr lang="cs-CZ" b="1" dirty="0">
                <a:solidFill>
                  <a:schemeClr val="tx1"/>
                </a:solidFill>
              </a:rPr>
              <a:t>nesmí být v likvidaci, v úpadku</a:t>
            </a:r>
            <a:r>
              <a:rPr lang="cs-CZ" dirty="0">
                <a:solidFill>
                  <a:schemeClr val="tx1"/>
                </a:solidFill>
              </a:rPr>
              <a:t>, hrozícím úpadku a nesmí být proti němu vedeno insolvenční řízení; 6) </a:t>
            </a:r>
            <a:r>
              <a:rPr lang="cs-CZ" b="1" dirty="0">
                <a:solidFill>
                  <a:schemeClr val="tx1"/>
                </a:solidFill>
              </a:rPr>
              <a:t>musí mít splněny závazky</a:t>
            </a:r>
            <a:r>
              <a:rPr lang="cs-CZ" dirty="0">
                <a:solidFill>
                  <a:schemeClr val="tx1"/>
                </a:solidFill>
              </a:rPr>
              <a:t> (úhrada příspěvků zdravotního pojištění, sociálního zabezpečení nebo daňové odvody); 7)</a:t>
            </a:r>
            <a:r>
              <a:rPr lang="cs-CZ" b="1" dirty="0">
                <a:solidFill>
                  <a:schemeClr val="tx1"/>
                </a:solidFill>
              </a:rPr>
              <a:t> působnost má alespoň v 3 krajích ČR </a:t>
            </a:r>
            <a:r>
              <a:rPr lang="cs-CZ" dirty="0">
                <a:solidFill>
                  <a:schemeClr val="tx1"/>
                </a:solidFill>
              </a:rPr>
              <a:t>(aktivity musí být v těchto krajích prokazatelně realizovány), týká se žadatelů v rámci obou podprogramů. </a:t>
            </a:r>
          </a:p>
          <a:p>
            <a:pPr marL="0" indent="0">
              <a:spcBef>
                <a:spcPts val="0"/>
              </a:spcBef>
              <a:buNone/>
            </a:pPr>
            <a:r>
              <a:rPr lang="cs-CZ" dirty="0">
                <a:solidFill>
                  <a:schemeClr val="tx1"/>
                </a:solidFill>
              </a:rPr>
              <a:t>Žadatel </a:t>
            </a:r>
            <a:r>
              <a:rPr lang="cs-CZ" b="1" dirty="0">
                <a:solidFill>
                  <a:schemeClr val="tx1"/>
                </a:solidFill>
              </a:rPr>
              <a:t>musí prokázat schopnost</a:t>
            </a:r>
            <a:r>
              <a:rPr lang="cs-CZ" dirty="0">
                <a:solidFill>
                  <a:schemeClr val="tx1"/>
                </a:solidFill>
              </a:rPr>
              <a:t> zvládat realizaci projektu (rozsáhlejší činnosti) a odbornou schopnost vést a realizovat projekt.  </a:t>
            </a:r>
          </a:p>
          <a:p>
            <a:pPr marL="0" lvl="0" indent="0">
              <a:spcBef>
                <a:spcPts val="0"/>
              </a:spcBef>
              <a:buNone/>
            </a:pPr>
            <a:endParaRPr lang="cs-CZ" dirty="0"/>
          </a:p>
        </p:txBody>
      </p:sp>
      <p:pic>
        <p:nvPicPr>
          <p:cNvPr id="4" name="Picture 5" descr="C:\BARA\MPSV-manualall\pptsablona\pruh.jpg">
            <a:extLst>
              <a:ext uri="{FF2B5EF4-FFF2-40B4-BE49-F238E27FC236}">
                <a16:creationId xmlns:a16="http://schemas.microsoft.com/office/drawing/2014/main" id="{D4DB0AA2-80E2-ACE4-E009-F172CC156F8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649667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4E5AA3-98EB-7D80-6A03-7FF6AC21F090}"/>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8AD8F7A1-BCDB-62E3-7D2C-C10605B31065}"/>
              </a:ext>
            </a:extLst>
          </p:cNvPr>
          <p:cNvSpPr>
            <a:spLocks noGrp="1"/>
          </p:cNvSpPr>
          <p:nvPr>
            <p:ph type="title"/>
          </p:nvPr>
        </p:nvSpPr>
        <p:spPr>
          <a:xfrm>
            <a:off x="2019302" y="65990"/>
            <a:ext cx="8596668" cy="603313"/>
          </a:xfrm>
        </p:spPr>
        <p:txBody>
          <a:bodyPr>
            <a:normAutofit fontScale="90000"/>
          </a:bodyPr>
          <a:lstStyle/>
          <a:p>
            <a:pPr>
              <a:defRPr/>
            </a:pPr>
            <a:r>
              <a:rPr lang="cs-CZ" dirty="0"/>
              <a:t>Žádost o poskytnutí dotace(1)</a:t>
            </a:r>
          </a:p>
        </p:txBody>
      </p:sp>
      <p:sp>
        <p:nvSpPr>
          <p:cNvPr id="3" name="Zástupný obsah 2">
            <a:extLst>
              <a:ext uri="{FF2B5EF4-FFF2-40B4-BE49-F238E27FC236}">
                <a16:creationId xmlns:a16="http://schemas.microsoft.com/office/drawing/2014/main" id="{564BEC72-B687-664A-1072-D88F00BED1D5}"/>
              </a:ext>
            </a:extLst>
          </p:cNvPr>
          <p:cNvSpPr>
            <a:spLocks noGrp="1"/>
          </p:cNvSpPr>
          <p:nvPr>
            <p:ph idx="1"/>
          </p:nvPr>
        </p:nvSpPr>
        <p:spPr>
          <a:xfrm>
            <a:off x="685801" y="669303"/>
            <a:ext cx="10588658" cy="6188697"/>
          </a:xfrm>
        </p:spPr>
        <p:txBody>
          <a:bodyPr>
            <a:noAutofit/>
          </a:bodyPr>
          <a:lstStyle/>
          <a:p>
            <a:pPr marL="0" indent="0">
              <a:spcBef>
                <a:spcPts val="0"/>
              </a:spcBef>
              <a:buNone/>
            </a:pPr>
            <a:r>
              <a:rPr lang="cs-CZ" b="1" dirty="0"/>
              <a:t>4. ŽÁDOST O POSKYTNUTÍ DOTACE </a:t>
            </a:r>
          </a:p>
          <a:p>
            <a:pPr marL="0" indent="0">
              <a:spcBef>
                <a:spcPts val="0"/>
              </a:spcBef>
              <a:buNone/>
            </a:pPr>
            <a:r>
              <a:rPr lang="cs-CZ" b="1" dirty="0"/>
              <a:t>4.1. Obecně k poskytnutí dotace</a:t>
            </a:r>
          </a:p>
          <a:p>
            <a:pPr marL="0" indent="0">
              <a:spcBef>
                <a:spcPts val="0"/>
              </a:spcBef>
              <a:buNone/>
            </a:pPr>
            <a:r>
              <a:rPr lang="cs-CZ" dirty="0"/>
              <a:t>Dotace je poskytována na základě žádosti o dotaci podané v internetové aplikaci </a:t>
            </a:r>
            <a:r>
              <a:rPr lang="cs-CZ" dirty="0" err="1"/>
              <a:t>OKslužby</a:t>
            </a:r>
            <a:r>
              <a:rPr lang="cs-CZ" dirty="0"/>
              <a:t> – senior. Přístup do aplikace je umožněn pouze osobám, kterým MPSV zřídí uživatelský účet. Časová náročnost zřízení přístupu vyžaduje podat žádost s dostatečným předstihem. </a:t>
            </a:r>
          </a:p>
          <a:p>
            <a:pPr marL="0" indent="0">
              <a:spcBef>
                <a:spcPts val="0"/>
              </a:spcBef>
              <a:buNone/>
            </a:pPr>
            <a:r>
              <a:rPr lang="cs-CZ" dirty="0"/>
              <a:t>Informace k vyplňování žádosti jsou uvedeny v dokumentu – Uživatelská příručka – Modul </a:t>
            </a:r>
            <a:r>
              <a:rPr lang="cs-CZ" dirty="0" err="1"/>
              <a:t>OKslužby</a:t>
            </a:r>
            <a:r>
              <a:rPr lang="cs-CZ" dirty="0"/>
              <a:t> –senior.</a:t>
            </a:r>
            <a:r>
              <a:rPr lang="cs-CZ" b="1" dirty="0"/>
              <a:t> Informace k dotačnímu řízení včetně příslušné metodiky jsou zveřejněny na webu MPSV.</a:t>
            </a:r>
            <a:r>
              <a:rPr lang="cs-CZ" dirty="0"/>
              <a:t> </a:t>
            </a:r>
          </a:p>
          <a:p>
            <a:pPr marL="0" indent="0">
              <a:spcBef>
                <a:spcPts val="0"/>
              </a:spcBef>
              <a:buNone/>
            </a:pPr>
            <a:r>
              <a:rPr lang="cs-CZ" dirty="0"/>
              <a:t>Výzva k podávání žádostí se vyhlašuje minimálně 30 dnů před ukončením příjmu žádostí v aplikaci v </a:t>
            </a:r>
            <a:r>
              <a:rPr lang="cs-CZ" dirty="0" err="1"/>
              <a:t>OKslužby</a:t>
            </a:r>
            <a:r>
              <a:rPr lang="cs-CZ" dirty="0"/>
              <a:t> – senior. Konkrétní termíny jsou stanoveny ve vyhlášené výzvě. </a:t>
            </a:r>
          </a:p>
          <a:p>
            <a:pPr marL="0" indent="0">
              <a:spcBef>
                <a:spcPts val="0"/>
              </a:spcBef>
              <a:buNone/>
            </a:pPr>
            <a:r>
              <a:rPr lang="cs-CZ" b="1" dirty="0"/>
              <a:t>4.2. Formální náležitosti</a:t>
            </a:r>
          </a:p>
          <a:p>
            <a:pPr marL="0" indent="0">
              <a:spcBef>
                <a:spcPts val="0"/>
              </a:spcBef>
              <a:buNone/>
            </a:pPr>
            <a:r>
              <a:rPr lang="cs-CZ" dirty="0"/>
              <a:t>V rámci podtitulu 1 může žadatel podat pouze jednu projektovou žádost. Když je žadatel o dotaci zastřešující organizací a žádá o přidělení dotace v podtitulu 2, může současně podat jednu žádost na jeden projekt i v rámci podtitulu 1.  Žadatel může žádat maximálně o částku </a:t>
            </a:r>
            <a:r>
              <a:rPr lang="cs-CZ" b="1" dirty="0"/>
              <a:t>3 000 000 Kč</a:t>
            </a:r>
            <a:r>
              <a:rPr lang="cs-CZ" dirty="0"/>
              <a:t> na jeden projekt. </a:t>
            </a:r>
          </a:p>
          <a:p>
            <a:pPr marL="0" indent="0">
              <a:spcBef>
                <a:spcPts val="0"/>
              </a:spcBef>
              <a:buNone/>
            </a:pPr>
            <a:r>
              <a:rPr lang="cs-CZ" dirty="0"/>
              <a:t>Žádost o dotaci v plném rozsahu bude obsahovat tyto údaje: </a:t>
            </a:r>
          </a:p>
          <a:p>
            <a:pPr marL="0" indent="0">
              <a:spcBef>
                <a:spcPts val="0"/>
              </a:spcBef>
              <a:buNone/>
            </a:pPr>
            <a:r>
              <a:rPr lang="cs-CZ" dirty="0"/>
              <a:t>1) identifikační údaje žadatele; 2) název a adresa žadatele; 3) celková částka; 4) stručný obsah projektu; 5) popis projektu; 6) zdůvodnění potřebnosti projektu; 7) cíle projektu; 8) aktivity projektu; 9) lhůta pro dosažení účelu dotace; 10) informace o pracovním týmu, počtu zaměstnanců organizace a projektu; 11) vyhodnocení úspěšnosti projektu; 12) rozpočet projektu s předpokládanými příjmy a provozními a osobními náklady; 13) čestné prohlášení o bezdlužnosti a o absenci duplicitního financování ze strukturálních fondů EU/EHP a </a:t>
            </a:r>
            <a:r>
              <a:rPr lang="cs-CZ" dirty="0">
                <a:solidFill>
                  <a:srgbClr val="FF0000"/>
                </a:solidFill>
              </a:rPr>
              <a:t>aktivit hrazených z dotací MPSV či krajů pro registrované provozovatele sociálních služeb. </a:t>
            </a:r>
          </a:p>
          <a:p>
            <a:pPr marL="0" lvl="0" indent="0">
              <a:spcBef>
                <a:spcPts val="0"/>
              </a:spcBef>
              <a:buNone/>
            </a:pPr>
            <a:endParaRPr lang="cs-CZ" dirty="0"/>
          </a:p>
        </p:txBody>
      </p:sp>
      <p:pic>
        <p:nvPicPr>
          <p:cNvPr id="4" name="Picture 5" descr="C:\BARA\MPSV-manualall\pptsablona\pruh.jpg">
            <a:extLst>
              <a:ext uri="{FF2B5EF4-FFF2-40B4-BE49-F238E27FC236}">
                <a16:creationId xmlns:a16="http://schemas.microsoft.com/office/drawing/2014/main" id="{F8D4C4BC-32AC-42C5-88FF-FCD4A818112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459458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A7CD7D-BACC-2A35-703B-20BF2B9DAD87}"/>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46A3103E-1ACE-E89E-556A-9F70AAA2DCC6}"/>
              </a:ext>
            </a:extLst>
          </p:cNvPr>
          <p:cNvSpPr>
            <a:spLocks noGrp="1"/>
          </p:cNvSpPr>
          <p:nvPr>
            <p:ph type="title"/>
          </p:nvPr>
        </p:nvSpPr>
        <p:spPr>
          <a:xfrm>
            <a:off x="2019302" y="188536"/>
            <a:ext cx="8596668" cy="628102"/>
          </a:xfrm>
        </p:spPr>
        <p:txBody>
          <a:bodyPr>
            <a:normAutofit fontScale="90000"/>
          </a:bodyPr>
          <a:lstStyle/>
          <a:p>
            <a:pPr>
              <a:defRPr/>
            </a:pPr>
            <a:r>
              <a:rPr lang="cs-CZ" dirty="0"/>
              <a:t>Žádost o poskytnutí dotace(2)</a:t>
            </a:r>
          </a:p>
        </p:txBody>
      </p:sp>
      <p:sp>
        <p:nvSpPr>
          <p:cNvPr id="3" name="Zástupný obsah 2">
            <a:extLst>
              <a:ext uri="{FF2B5EF4-FFF2-40B4-BE49-F238E27FC236}">
                <a16:creationId xmlns:a16="http://schemas.microsoft.com/office/drawing/2014/main" id="{22A874A2-178C-0AD5-399E-05C3AC3C1D9F}"/>
              </a:ext>
            </a:extLst>
          </p:cNvPr>
          <p:cNvSpPr>
            <a:spLocks noGrp="1"/>
          </p:cNvSpPr>
          <p:nvPr>
            <p:ph idx="1"/>
          </p:nvPr>
        </p:nvSpPr>
        <p:spPr>
          <a:xfrm>
            <a:off x="685800" y="688158"/>
            <a:ext cx="10211585" cy="6169842"/>
          </a:xfrm>
        </p:spPr>
        <p:txBody>
          <a:bodyPr>
            <a:noAutofit/>
          </a:bodyPr>
          <a:lstStyle/>
          <a:p>
            <a:pPr marL="0" indent="0">
              <a:spcBef>
                <a:spcPts val="0"/>
              </a:spcBef>
              <a:buNone/>
            </a:pPr>
            <a:r>
              <a:rPr lang="cs-CZ" dirty="0"/>
              <a:t>Žadatel nese odpovědnost za aktualizaci výše uvedených údajů. V žádosti o dotaci musí zřetelně vypsat pouze aktivity, na které žádá dotaci od MPSV. Poskytovanou dotaci lze použít jen na účel uvedený v rozhodnutí. Dotace nesmí být použita za účelem tvorby zisku. Na dotaci není právní nárok. </a:t>
            </a:r>
          </a:p>
          <a:p>
            <a:pPr marL="0" indent="0">
              <a:spcBef>
                <a:spcPts val="0"/>
              </a:spcBef>
              <a:buNone/>
            </a:pPr>
            <a:r>
              <a:rPr lang="cs-CZ" b="1" dirty="0"/>
              <a:t>4.3. Povinné přílohy žadatele o poskytnutí dotace </a:t>
            </a:r>
          </a:p>
          <a:p>
            <a:pPr marL="0" indent="0">
              <a:spcBef>
                <a:spcPts val="0"/>
              </a:spcBef>
              <a:buNone/>
            </a:pPr>
            <a:r>
              <a:rPr lang="cs-CZ" dirty="0"/>
              <a:t>Žádost musí být vyplněna stanoveným způsobem a doložena požadovanými přílohami. Žadatel o dotaci přílohy naskenuje a přiloží k žádosti o dotaci prostřednictvím internetové aplikace. </a:t>
            </a:r>
          </a:p>
          <a:p>
            <a:pPr marL="0" indent="0">
              <a:spcBef>
                <a:spcPts val="0"/>
              </a:spcBef>
              <a:buNone/>
            </a:pPr>
            <a:r>
              <a:rPr lang="cs-CZ" dirty="0"/>
              <a:t>Povinné přílohy: </a:t>
            </a:r>
          </a:p>
          <a:p>
            <a:pPr marL="0" indent="0">
              <a:spcBef>
                <a:spcPts val="0"/>
              </a:spcBef>
              <a:buNone/>
            </a:pPr>
            <a:r>
              <a:rPr lang="cs-CZ" dirty="0"/>
              <a:t>1) Aktuální verze dokladu potvrzujícího vznik NNO; 2) Informace podle § 14 odst. 3 písm. e) zákona o rozpočtových pravidlech 3) Úplný výpis údajů o skutečném majiteli právnické osoby vygenerovaný z Evidence skutečných majitelů (nestačí částečný výpis ani výpis platných údajů); 4) Spolky předloží kromě výpisu z rejstříku i stanovy; 5) Obecně prospěšné společnosti poskytnou výpis z rejstříku u rejstříkového soudu i zakládací listinu (smlouvu); 6) Ústavy předloží výpis z veřejného rejstříku i zakládací listinu; 7) Nadace, nadační fondy poskytnou výpis z veřejného rejstříku i nadační listinu; 8) Registrované církve přiloží výpis z registru ústředního orgánu státní správy ČR i zakládací dokument; 9) Identifikace bankovního účtu, který potvrdí banka a statutární zástupce organizace; 10) Zastřešující organizace doloží aktuální seznam členských organizací s uvedením kraje jejich působnosti.</a:t>
            </a:r>
          </a:p>
          <a:p>
            <a:pPr marL="0" indent="0">
              <a:spcBef>
                <a:spcPts val="0"/>
              </a:spcBef>
              <a:buNone/>
            </a:pPr>
            <a:r>
              <a:rPr lang="cs-CZ" dirty="0"/>
              <a:t>Když nejsou doloženy přílohy, či doloženy v neúplném a špatném formátu, bude žadatel vyzván k odstranění vad. V případě neodstranění ve stanovené lhůtě, MPSV řízení zastaví.                     </a:t>
            </a:r>
          </a:p>
          <a:p>
            <a:pPr marL="0" indent="0">
              <a:spcBef>
                <a:spcPts val="0"/>
              </a:spcBef>
              <a:buNone/>
            </a:pPr>
            <a:endParaRPr lang="cs-CZ" dirty="0"/>
          </a:p>
          <a:p>
            <a:pPr marL="0" lvl="0" indent="0">
              <a:spcBef>
                <a:spcPts val="0"/>
              </a:spcBef>
              <a:buNone/>
            </a:pPr>
            <a:endParaRPr lang="cs-CZ" dirty="0"/>
          </a:p>
        </p:txBody>
      </p:sp>
      <p:pic>
        <p:nvPicPr>
          <p:cNvPr id="4" name="Picture 5" descr="C:\BARA\MPSV-manualall\pptsablona\pruh.jpg">
            <a:extLst>
              <a:ext uri="{FF2B5EF4-FFF2-40B4-BE49-F238E27FC236}">
                <a16:creationId xmlns:a16="http://schemas.microsoft.com/office/drawing/2014/main" id="{86499B7B-4866-85A1-4775-15058E7BC0B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829298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D67CF4-3CBC-340E-2592-6CD5398828DB}"/>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03129853-4370-77AE-F686-EC169F4CC642}"/>
              </a:ext>
            </a:extLst>
          </p:cNvPr>
          <p:cNvSpPr>
            <a:spLocks noGrp="1"/>
          </p:cNvSpPr>
          <p:nvPr>
            <p:ph type="title"/>
          </p:nvPr>
        </p:nvSpPr>
        <p:spPr>
          <a:xfrm>
            <a:off x="2019302" y="188536"/>
            <a:ext cx="8596668" cy="628102"/>
          </a:xfrm>
        </p:spPr>
        <p:txBody>
          <a:bodyPr>
            <a:normAutofit fontScale="90000"/>
          </a:bodyPr>
          <a:lstStyle/>
          <a:p>
            <a:pPr>
              <a:defRPr/>
            </a:pPr>
            <a:r>
              <a:rPr lang="cs-CZ" dirty="0"/>
              <a:t>Rozpočet(1)</a:t>
            </a:r>
          </a:p>
        </p:txBody>
      </p:sp>
      <p:sp>
        <p:nvSpPr>
          <p:cNvPr id="3" name="Zástupný obsah 2">
            <a:extLst>
              <a:ext uri="{FF2B5EF4-FFF2-40B4-BE49-F238E27FC236}">
                <a16:creationId xmlns:a16="http://schemas.microsoft.com/office/drawing/2014/main" id="{44CED6AF-B9CD-9088-BF6A-666EDDF0BF38}"/>
              </a:ext>
            </a:extLst>
          </p:cNvPr>
          <p:cNvSpPr>
            <a:spLocks noGrp="1"/>
          </p:cNvSpPr>
          <p:nvPr>
            <p:ph idx="1"/>
          </p:nvPr>
        </p:nvSpPr>
        <p:spPr>
          <a:xfrm>
            <a:off x="685800" y="688158"/>
            <a:ext cx="10211585" cy="6169842"/>
          </a:xfrm>
        </p:spPr>
        <p:txBody>
          <a:bodyPr>
            <a:noAutofit/>
          </a:bodyPr>
          <a:lstStyle/>
          <a:p>
            <a:pPr marL="0" indent="0">
              <a:buNone/>
            </a:pPr>
            <a:r>
              <a:rPr lang="cs-CZ" b="1" dirty="0"/>
              <a:t>4.4. Nepovinné přílohy žadatele o poskytnutí dotace</a:t>
            </a:r>
          </a:p>
          <a:p>
            <a:pPr marL="0" indent="0">
              <a:buNone/>
            </a:pPr>
            <a:r>
              <a:rPr lang="cs-CZ" dirty="0"/>
              <a:t>Žadatel může zdůraznit potřebnost projektu, a to potvrzením kraje/obce, </a:t>
            </a:r>
            <a:r>
              <a:rPr lang="cs-CZ" dirty="0">
                <a:solidFill>
                  <a:srgbClr val="FF0000"/>
                </a:solidFill>
              </a:rPr>
              <a:t>zda jsou plánované aktivity součástí komunitního plánování či jiného strategického regionálního dokumentu. Dále může obec/kraj potvrdit poskytnutí konkrétní částky na projekt v případě podpory. Za přiložené vyjádření od kraje/obce získá žadatel o dotaci bonusové body při hodnocení.</a:t>
            </a:r>
          </a:p>
          <a:p>
            <a:pPr marL="0" indent="0">
              <a:spcBef>
                <a:spcPts val="0"/>
              </a:spcBef>
              <a:buNone/>
            </a:pPr>
            <a:r>
              <a:rPr lang="cs-CZ" b="1" dirty="0"/>
              <a:t>5. ROZPOČET</a:t>
            </a:r>
          </a:p>
          <a:p>
            <a:pPr marL="0" indent="0">
              <a:spcBef>
                <a:spcPts val="0"/>
              </a:spcBef>
              <a:buNone/>
            </a:pPr>
            <a:r>
              <a:rPr lang="cs-CZ" b="1" dirty="0"/>
              <a:t>5.1. Rozpočet obecně</a:t>
            </a:r>
          </a:p>
          <a:p>
            <a:pPr marL="0" indent="0">
              <a:spcBef>
                <a:spcPts val="0"/>
              </a:spcBef>
              <a:buNone/>
            </a:pPr>
            <a:r>
              <a:rPr lang="cs-CZ" dirty="0"/>
              <a:t>Rozpočet projektu je odhadem celkových nákladů projektu. Dotace se NNO poskytují jen na nezbytně nutné výdaje na realizaci projektu. Do rozpočtu projektu nesmí být zakalkulován zisk.</a:t>
            </a:r>
          </a:p>
          <a:p>
            <a:pPr marL="0" indent="0">
              <a:spcBef>
                <a:spcPts val="0"/>
              </a:spcBef>
              <a:buNone/>
            </a:pPr>
            <a:r>
              <a:rPr lang="cs-CZ" dirty="0"/>
              <a:t>Žadatel o dotaci uvede v žádosti rozpočet příjmů a nákladů. V rozpočtu uvede předpokládané příjmy z jiných veřejných zdrojů. Rozpočet projektu nutno podrobně rozepsat do jednotlivých položek/podpoložek. Musí být zřejmé plánované náklady v projektu. Povinností žadatele je využívat „komentář k nákladům“ ve formuláři žádosti o dotaci. </a:t>
            </a:r>
          </a:p>
          <a:p>
            <a:pPr marL="0" indent="0">
              <a:spcBef>
                <a:spcPts val="0"/>
              </a:spcBef>
              <a:buNone/>
            </a:pPr>
            <a:r>
              <a:rPr lang="cs-CZ" b="1" dirty="0"/>
              <a:t>Rozpočet projektu musí splňovat následující požadavky: </a:t>
            </a:r>
            <a:endParaRPr lang="cs-CZ" dirty="0"/>
          </a:p>
          <a:p>
            <a:pPr marL="0" indent="0">
              <a:spcBef>
                <a:spcPts val="0"/>
              </a:spcBef>
              <a:buNone/>
            </a:pPr>
            <a:r>
              <a:rPr lang="cs-CZ" dirty="0"/>
              <a:t>1) je sestaven v souladu s kritérii účelnosti, hospodárnosti a efektivnosti; 2) požadavek na úhradu nepřímých nákladů včetně mzdových nákladů technickohospodářských zaměstnanců tvoří maximálně 14 % celkového požadavku na dotaci; 3) dotace je poskytnuta maximálně do výše 95 % rozpočtovaných nákladů na schválený projekt; zbylých 5 % příjemce je povinen zajistit z jiných zdrojů než ze státního rozpočtu; 4) činnost dobrovolníků lze zahrnout do výše 5 % celkových nákladů/výdajů projektu; 5) pokud budou skutečné náklady/výdaje na projekt v předepsaném členění nižší než rozpočtované, nesmí použitá částka dotace přesáhnout stanovený 95% podíl dotace z celkového rozpočtu projektu. </a:t>
            </a:r>
          </a:p>
          <a:p>
            <a:pPr marL="0" lvl="0" indent="0">
              <a:spcBef>
                <a:spcPts val="0"/>
              </a:spcBef>
              <a:buNone/>
            </a:pPr>
            <a:endParaRPr lang="cs-CZ" dirty="0"/>
          </a:p>
        </p:txBody>
      </p:sp>
      <p:pic>
        <p:nvPicPr>
          <p:cNvPr id="4" name="Picture 5" descr="C:\BARA\MPSV-manualall\pptsablona\pruh.jpg">
            <a:extLst>
              <a:ext uri="{FF2B5EF4-FFF2-40B4-BE49-F238E27FC236}">
                <a16:creationId xmlns:a16="http://schemas.microsoft.com/office/drawing/2014/main" id="{622CB5D8-078C-C440-5276-E569018DFE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952489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B68982-95F9-E3A9-7D31-7286F2B382B1}"/>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C1A2D585-BE5F-BE7B-632C-A90F7EEE19C1}"/>
              </a:ext>
            </a:extLst>
          </p:cNvPr>
          <p:cNvSpPr>
            <a:spLocks noGrp="1"/>
          </p:cNvSpPr>
          <p:nvPr>
            <p:ph type="title"/>
          </p:nvPr>
        </p:nvSpPr>
        <p:spPr>
          <a:xfrm>
            <a:off x="2019302" y="188536"/>
            <a:ext cx="8596668" cy="628102"/>
          </a:xfrm>
        </p:spPr>
        <p:txBody>
          <a:bodyPr>
            <a:normAutofit fontScale="90000"/>
          </a:bodyPr>
          <a:lstStyle/>
          <a:p>
            <a:pPr>
              <a:defRPr/>
            </a:pPr>
            <a:r>
              <a:rPr lang="cs-CZ" dirty="0"/>
              <a:t>Rozpočet(2)</a:t>
            </a:r>
          </a:p>
        </p:txBody>
      </p:sp>
      <p:sp>
        <p:nvSpPr>
          <p:cNvPr id="3" name="Zástupný obsah 2">
            <a:extLst>
              <a:ext uri="{FF2B5EF4-FFF2-40B4-BE49-F238E27FC236}">
                <a16:creationId xmlns:a16="http://schemas.microsoft.com/office/drawing/2014/main" id="{99205D2D-806C-6F46-FB3D-1B8DC6BDDA00}"/>
              </a:ext>
            </a:extLst>
          </p:cNvPr>
          <p:cNvSpPr>
            <a:spLocks noGrp="1"/>
          </p:cNvSpPr>
          <p:nvPr>
            <p:ph idx="1"/>
          </p:nvPr>
        </p:nvSpPr>
        <p:spPr>
          <a:xfrm>
            <a:off x="685800" y="688158"/>
            <a:ext cx="10211585" cy="6169842"/>
          </a:xfrm>
        </p:spPr>
        <p:txBody>
          <a:bodyPr>
            <a:noAutofit/>
          </a:bodyPr>
          <a:lstStyle/>
          <a:p>
            <a:pPr marL="0" indent="0">
              <a:spcBef>
                <a:spcPts val="0"/>
              </a:spcBef>
              <a:buNone/>
            </a:pPr>
            <a:r>
              <a:rPr lang="cs-CZ" b="1" dirty="0"/>
              <a:t>5.2. Struktura rozpočtu projektu</a:t>
            </a:r>
          </a:p>
          <a:p>
            <a:pPr marL="0" indent="0">
              <a:spcBef>
                <a:spcPts val="0"/>
              </a:spcBef>
              <a:buNone/>
            </a:pPr>
            <a:r>
              <a:rPr lang="cs-CZ" b="1" dirty="0"/>
              <a:t>5.2.1. Provozní náklady</a:t>
            </a:r>
          </a:p>
          <a:p>
            <a:pPr marL="0" indent="0">
              <a:spcBef>
                <a:spcPts val="0"/>
              </a:spcBef>
              <a:buNone/>
            </a:pPr>
            <a:r>
              <a:rPr lang="cs-CZ" dirty="0"/>
              <a:t>Provozní náklady jsou náklady nezbytné pro realizaci projektu, identifikovatelné, účetně evidované, ověřitelné, podložené a výše nepřesahuje obvyklou výši v daném místě a čase.</a:t>
            </a:r>
          </a:p>
          <a:p>
            <a:pPr marL="0" indent="0">
              <a:spcBef>
                <a:spcPts val="0"/>
              </a:spcBef>
              <a:buNone/>
            </a:pPr>
            <a:r>
              <a:rPr lang="cs-CZ" b="1" dirty="0"/>
              <a:t>5.2.2. Materiálové náklady</a:t>
            </a:r>
          </a:p>
          <a:p>
            <a:pPr marL="0" indent="0">
              <a:spcBef>
                <a:spcPts val="0"/>
              </a:spcBef>
              <a:buNone/>
            </a:pPr>
            <a:r>
              <a:rPr lang="cs-CZ" dirty="0"/>
              <a:t>Vybavení, zařízení a dlouhodobý hmotný majetek zakoupený pro realizaci projektu po dokončení projektu zůstává v evidenci příjemce dotace minimálně 2 roky. Způsobilým výdajem jsou např. výdaje na nákup papíru, psacích potřeb, pomůcek nezbytných pro zabezpečení titulu. Dále lze hradit výdaje za pohonné hmoty při použití služebního vozidla. </a:t>
            </a:r>
          </a:p>
          <a:p>
            <a:pPr marL="0" indent="0">
              <a:spcBef>
                <a:spcPts val="0"/>
              </a:spcBef>
              <a:buNone/>
            </a:pPr>
            <a:r>
              <a:rPr lang="cs-CZ" b="1" dirty="0"/>
              <a:t>Zařízení a vybavení</a:t>
            </a:r>
            <a:endParaRPr lang="cs-CZ" dirty="0"/>
          </a:p>
          <a:p>
            <a:pPr marL="0" indent="0">
              <a:spcBef>
                <a:spcPts val="0"/>
              </a:spcBef>
              <a:buNone/>
            </a:pPr>
            <a:r>
              <a:rPr lang="cs-CZ" dirty="0"/>
              <a:t>Způsobilé jsou výdaje spojené s nákupem nového nebo použitého vybavení či zařízení hmotné povahy a také veškeré náklady na nehmotný majetek. Když jsou položky využívány i k jiným účelům bez přímé souvislosti s cíli projektu, způsobilá je poměrná část nákladů. </a:t>
            </a:r>
          </a:p>
          <a:p>
            <a:pPr marL="0" indent="0">
              <a:spcBef>
                <a:spcPts val="0"/>
              </a:spcBef>
              <a:buNone/>
            </a:pPr>
            <a:r>
              <a:rPr lang="cs-CZ" dirty="0"/>
              <a:t>Z prostředků MPSV lze hradit výdaje: </a:t>
            </a:r>
          </a:p>
          <a:p>
            <a:pPr marL="0" indent="0">
              <a:spcBef>
                <a:spcPts val="0"/>
              </a:spcBef>
              <a:buNone/>
            </a:pPr>
            <a:r>
              <a:rPr lang="cs-CZ" dirty="0"/>
              <a:t>1) náklady nákupu nového/ použitého vybavení a zařízení; 2) náklady nákupu jedné položky nového vybavení/ zařízení drobného dlouhodobého hmotného majetku nepřesahující 25 000 Kč; 3) náklady nákupu použitého zařízení jsou hrazeny při dodržení podmínek (např. prodejce vystaví prohlášení, kupní cena nesmí přesáhnout tržní cenu a musí být nižší než výdaje na obdobné nové zařízení).</a:t>
            </a:r>
          </a:p>
          <a:p>
            <a:pPr marL="0" lvl="0" indent="0">
              <a:spcBef>
                <a:spcPts val="0"/>
              </a:spcBef>
              <a:buNone/>
            </a:pPr>
            <a:endParaRPr lang="cs-CZ" dirty="0"/>
          </a:p>
        </p:txBody>
      </p:sp>
      <p:pic>
        <p:nvPicPr>
          <p:cNvPr id="4" name="Picture 5" descr="C:\BARA\MPSV-manualall\pptsablona\pruh.jpg">
            <a:extLst>
              <a:ext uri="{FF2B5EF4-FFF2-40B4-BE49-F238E27FC236}">
                <a16:creationId xmlns:a16="http://schemas.microsoft.com/office/drawing/2014/main" id="{637DC72B-8F0D-CFBD-11CE-D44579B2AC3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19373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B7BC55-EA95-5F9B-2C28-11BF25473AF2}"/>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45946DF9-B013-1B73-05A0-183108DFCAE7}"/>
              </a:ext>
            </a:extLst>
          </p:cNvPr>
          <p:cNvSpPr>
            <a:spLocks noGrp="1"/>
          </p:cNvSpPr>
          <p:nvPr>
            <p:ph type="title"/>
          </p:nvPr>
        </p:nvSpPr>
        <p:spPr>
          <a:xfrm>
            <a:off x="2019302" y="188536"/>
            <a:ext cx="8596668" cy="628102"/>
          </a:xfrm>
        </p:spPr>
        <p:txBody>
          <a:bodyPr>
            <a:normAutofit fontScale="90000"/>
          </a:bodyPr>
          <a:lstStyle/>
          <a:p>
            <a:pPr>
              <a:defRPr/>
            </a:pPr>
            <a:r>
              <a:rPr lang="cs-CZ" dirty="0"/>
              <a:t>Rozpočet(3)</a:t>
            </a:r>
          </a:p>
        </p:txBody>
      </p:sp>
      <p:sp>
        <p:nvSpPr>
          <p:cNvPr id="3" name="Zástupný obsah 2">
            <a:extLst>
              <a:ext uri="{FF2B5EF4-FFF2-40B4-BE49-F238E27FC236}">
                <a16:creationId xmlns:a16="http://schemas.microsoft.com/office/drawing/2014/main" id="{3FD389F7-C3E8-4CD0-211F-FC58F8F9CF3F}"/>
              </a:ext>
            </a:extLst>
          </p:cNvPr>
          <p:cNvSpPr>
            <a:spLocks noGrp="1"/>
          </p:cNvSpPr>
          <p:nvPr>
            <p:ph idx="1"/>
          </p:nvPr>
        </p:nvSpPr>
        <p:spPr>
          <a:xfrm>
            <a:off x="685800" y="688158"/>
            <a:ext cx="10211585" cy="6169842"/>
          </a:xfrm>
        </p:spPr>
        <p:txBody>
          <a:bodyPr>
            <a:noAutofit/>
          </a:bodyPr>
          <a:lstStyle/>
          <a:p>
            <a:pPr marL="0" indent="0">
              <a:spcBef>
                <a:spcPts val="0"/>
              </a:spcBef>
              <a:buNone/>
            </a:pPr>
            <a:r>
              <a:rPr lang="cs-CZ" b="1" dirty="0"/>
              <a:t>5.2.3. Nemateriálové náklady</a:t>
            </a:r>
          </a:p>
          <a:p>
            <a:pPr marL="0" indent="0">
              <a:spcBef>
                <a:spcPts val="0"/>
              </a:spcBef>
              <a:buNone/>
            </a:pPr>
            <a:r>
              <a:rPr lang="cs-CZ" b="1" dirty="0"/>
              <a:t>Nákup služeb</a:t>
            </a:r>
            <a:endParaRPr lang="cs-CZ" dirty="0"/>
          </a:p>
          <a:p>
            <a:pPr marL="0" indent="0">
              <a:spcBef>
                <a:spcPts val="0"/>
              </a:spcBef>
              <a:buNone/>
            </a:pPr>
            <a:r>
              <a:rPr lang="cs-CZ" dirty="0"/>
              <a:t>1) Náklady na dodání služeb jsou způsobilé, když vybrané služby přispívají k dosahování předem stanoveného účelu projektu a jsou nezbytné. 2) Předmětem nákupu je zejména proplacení pronájmu prostor a energií, lektorské či poradenské služby. 3) Při fakturaci je možné žádat na lektorské, poradenské služby, právní či ekonomické služby max. 1 000 Kč/hod. 4) Na nákup služeb ve formě ubytování na akce pořádané pro klienty lze čerpat příspěvek na ubytování na jednu akci v roce do 60 000 Kč, příspěvek na osobu ne vyšší 400 Kč (obojí včetně DPH).</a:t>
            </a:r>
          </a:p>
          <a:p>
            <a:pPr marL="0" indent="0">
              <a:spcBef>
                <a:spcPts val="0"/>
              </a:spcBef>
              <a:buNone/>
            </a:pPr>
            <a:r>
              <a:rPr lang="cs-CZ" b="1" dirty="0"/>
              <a:t>Náklady na dobrovolníky</a:t>
            </a:r>
            <a:endParaRPr lang="cs-CZ" dirty="0"/>
          </a:p>
          <a:p>
            <a:pPr marL="0" indent="0">
              <a:spcBef>
                <a:spcPts val="0"/>
              </a:spcBef>
              <a:buNone/>
            </a:pPr>
            <a:r>
              <a:rPr lang="cs-CZ" dirty="0"/>
              <a:t>1) Hrazeny pouze nemzdové náklady, je uzavřena smlouva o výkonu služby s akreditovanou vysílací organizací. 2) Vedena evidence odvedené dobrovolnické činnosti.</a:t>
            </a:r>
          </a:p>
          <a:p>
            <a:pPr marL="0" indent="0">
              <a:spcBef>
                <a:spcPts val="0"/>
              </a:spcBef>
              <a:buNone/>
            </a:pPr>
            <a:r>
              <a:rPr lang="cs-CZ" b="1" dirty="0"/>
              <a:t>Opravy a udržování</a:t>
            </a:r>
            <a:endParaRPr lang="cs-CZ" dirty="0"/>
          </a:p>
          <a:p>
            <a:pPr marL="0" indent="0">
              <a:spcBef>
                <a:spcPts val="0"/>
              </a:spcBef>
              <a:buNone/>
            </a:pPr>
            <a:r>
              <a:rPr lang="cs-CZ" dirty="0"/>
              <a:t>1) Výdaje jsou způsobilé pouze, když cena všech úprav či údržby v jednom období nepřesáhne v úhrnu 40 000 Kč.</a:t>
            </a:r>
          </a:p>
          <a:p>
            <a:pPr marL="0" indent="0">
              <a:spcBef>
                <a:spcPts val="0"/>
              </a:spcBef>
              <a:buNone/>
            </a:pPr>
            <a:r>
              <a:rPr lang="cs-CZ" b="1" dirty="0"/>
              <a:t>Cestovní náhrady</a:t>
            </a:r>
            <a:endParaRPr lang="cs-CZ" dirty="0"/>
          </a:p>
          <a:p>
            <a:pPr marL="0" indent="0">
              <a:spcBef>
                <a:spcPts val="0"/>
              </a:spcBef>
              <a:buNone/>
            </a:pPr>
            <a:r>
              <a:rPr lang="cs-CZ" dirty="0"/>
              <a:t>1) Vyúčtování tuzemských pracovních a jiných cest podle § 173 a násl. zákoníku práce, vyhlášky MPSV vydávané podle § 189 odst. 1 zákoníku práce. 2) Pracovní cesta je časově omezené vyslání zaměstnance zaměstnavatelem k výkonu práce mimo místo výkonu práce. 3) Způsobilé jsou jízdní výdaje při použití hromadného dopravního prostředku dálkové přepravy a silničního motorového vozidla. Výjimkou je vozidlo poskytnuté zaměstnavatelem.  </a:t>
            </a:r>
          </a:p>
          <a:p>
            <a:pPr marL="0" lvl="0" indent="0">
              <a:spcBef>
                <a:spcPts val="0"/>
              </a:spcBef>
              <a:buNone/>
            </a:pPr>
            <a:endParaRPr lang="cs-CZ" dirty="0"/>
          </a:p>
        </p:txBody>
      </p:sp>
      <p:pic>
        <p:nvPicPr>
          <p:cNvPr id="4" name="Picture 5" descr="C:\BARA\MPSV-manualall\pptsablona\pruh.jpg">
            <a:extLst>
              <a:ext uri="{FF2B5EF4-FFF2-40B4-BE49-F238E27FC236}">
                <a16:creationId xmlns:a16="http://schemas.microsoft.com/office/drawing/2014/main" id="{74E408B7-206F-CEF8-C786-2AD885D9403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59712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344E37-EF18-7C67-B339-36736516722B}"/>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D56A9614-335D-849E-5B71-C858929F6CCE}"/>
              </a:ext>
            </a:extLst>
          </p:cNvPr>
          <p:cNvSpPr>
            <a:spLocks noGrp="1"/>
          </p:cNvSpPr>
          <p:nvPr>
            <p:ph type="title"/>
          </p:nvPr>
        </p:nvSpPr>
        <p:spPr>
          <a:xfrm>
            <a:off x="2019302" y="188536"/>
            <a:ext cx="8596668" cy="628102"/>
          </a:xfrm>
        </p:spPr>
        <p:txBody>
          <a:bodyPr>
            <a:normAutofit fontScale="90000"/>
          </a:bodyPr>
          <a:lstStyle/>
          <a:p>
            <a:pPr>
              <a:defRPr/>
            </a:pPr>
            <a:r>
              <a:rPr lang="cs-CZ" dirty="0"/>
              <a:t>Rozpočet(4)</a:t>
            </a:r>
          </a:p>
        </p:txBody>
      </p:sp>
      <p:sp>
        <p:nvSpPr>
          <p:cNvPr id="3" name="Zástupný obsah 2">
            <a:extLst>
              <a:ext uri="{FF2B5EF4-FFF2-40B4-BE49-F238E27FC236}">
                <a16:creationId xmlns:a16="http://schemas.microsoft.com/office/drawing/2014/main" id="{0D87D283-04F9-1C37-3C1A-C27E20CBC368}"/>
              </a:ext>
            </a:extLst>
          </p:cNvPr>
          <p:cNvSpPr>
            <a:spLocks noGrp="1"/>
          </p:cNvSpPr>
          <p:nvPr>
            <p:ph idx="1"/>
          </p:nvPr>
        </p:nvSpPr>
        <p:spPr>
          <a:xfrm>
            <a:off x="685800" y="688158"/>
            <a:ext cx="10211585" cy="6169842"/>
          </a:xfrm>
        </p:spPr>
        <p:txBody>
          <a:bodyPr>
            <a:noAutofit/>
          </a:bodyPr>
          <a:lstStyle/>
          <a:p>
            <a:pPr marL="0" indent="0">
              <a:spcBef>
                <a:spcPts val="0"/>
              </a:spcBef>
              <a:buNone/>
            </a:pPr>
            <a:r>
              <a:rPr lang="cs-CZ" b="1" dirty="0"/>
              <a:t>5.2.4. Osobní náklady</a:t>
            </a:r>
          </a:p>
          <a:p>
            <a:pPr marL="0" indent="0">
              <a:spcBef>
                <a:spcPts val="0"/>
              </a:spcBef>
              <a:buNone/>
            </a:pPr>
            <a:r>
              <a:rPr lang="cs-CZ" dirty="0"/>
              <a:t>1) Jsou to mzdové náklady na odměny za práci zaměstnanců v pracovním poměru nebo činných na základě dohod o pracích konaných mimo pracovní poměr. 2) Lze hradit mzdu zaměstnance v daném místě. 3) Čas strávený realizací projektu nutné dokladovat pracovními výkazy na DPP a DPČ. 4) U aktivit je nutné vyplnit prezenční listiny. 5) Při částečném podílu zaměstnance na projektu se výdaje rozdělí. 6) Rozsah práce na projektu je povinná náležitost pracovních smluv a dohod. 7) V rozpočtu budou stanoveny jednotkové mzdové náklady zvlášť pro každou pracovní pozici v realizačním týmu podle typu pracovního poměru. 8) Dovolená musí být čerpána v souladu se zákoníkem práce. 9) Lze hradit náhrady mzdy v době prvních 14 kalendářních dnů dočasné pracovní neschopnosti nebo karantény. 10) Nelze hradit mimořádné odměny pro pracovníky dle § 134 zákoníku práce.</a:t>
            </a:r>
          </a:p>
          <a:p>
            <a:pPr marL="0" indent="0">
              <a:spcBef>
                <a:spcPts val="0"/>
              </a:spcBef>
              <a:buNone/>
            </a:pPr>
            <a:r>
              <a:rPr lang="cs-CZ" b="1" dirty="0"/>
              <a:t>5.2.5. Nepřímé náklady</a:t>
            </a:r>
          </a:p>
          <a:p>
            <a:pPr marL="0" indent="0">
              <a:spcBef>
                <a:spcPts val="0"/>
              </a:spcBef>
              <a:buNone/>
            </a:pPr>
            <a:r>
              <a:rPr lang="cs-CZ" dirty="0"/>
              <a:t>1) Jsou náklady, které nelze přímo spojit s konkrétní aktivitou projektu. 2) Neposkytnutí dotace na samostatné projekty, které zabezpečují výdaje na úhradu nepřímých nákladů (ty se zapracují do jednotlivých žádostí). 3) Požadavek na úhradu nepřímých nákladů včetně mzdových nákladů technickohospodářských zaměstnanců tvoří maximálně 14 % celkového požadavku na dotaci.</a:t>
            </a:r>
          </a:p>
          <a:p>
            <a:pPr marL="0" indent="0">
              <a:spcBef>
                <a:spcPts val="600"/>
              </a:spcBef>
              <a:buNone/>
            </a:pPr>
            <a:r>
              <a:rPr lang="cs-CZ" dirty="0"/>
              <a:t>Konkrétně nepřímé náklady jsou náklady na 1) kancelářské potřeby; 2) vybavení nesouvisející přímo s realizací aktivit; 3) telekomunikační služby, internet; 4) právní a účetní služby k administrací projektu; 5) nehmotný majetek do 60 tis. Kč; 6) mzdy technickohospodářských zaměstnanců (přímo se nepodílí na realizaci projektu); 7) zajištění tisku, propagačních materiálů pro publicitu projektu.</a:t>
            </a:r>
          </a:p>
          <a:p>
            <a:pPr marL="0" lvl="0" indent="0">
              <a:spcBef>
                <a:spcPts val="0"/>
              </a:spcBef>
              <a:buNone/>
            </a:pPr>
            <a:endParaRPr lang="cs-CZ" dirty="0"/>
          </a:p>
        </p:txBody>
      </p:sp>
      <p:pic>
        <p:nvPicPr>
          <p:cNvPr id="4" name="Picture 5" descr="C:\BARA\MPSV-manualall\pptsablona\pruh.jpg">
            <a:extLst>
              <a:ext uri="{FF2B5EF4-FFF2-40B4-BE49-F238E27FC236}">
                <a16:creationId xmlns:a16="http://schemas.microsoft.com/office/drawing/2014/main" id="{441F23FD-AF0C-051A-D175-CB9A6AF1182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405192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AB2941-619A-59E4-AA06-9A6F4D846F6B}"/>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7E08D2D0-CB1E-C484-5A17-DD76F0D81866}"/>
              </a:ext>
            </a:extLst>
          </p:cNvPr>
          <p:cNvSpPr>
            <a:spLocks noGrp="1"/>
          </p:cNvSpPr>
          <p:nvPr>
            <p:ph type="title"/>
          </p:nvPr>
        </p:nvSpPr>
        <p:spPr>
          <a:xfrm>
            <a:off x="2019302" y="188536"/>
            <a:ext cx="8596668" cy="628102"/>
          </a:xfrm>
        </p:spPr>
        <p:txBody>
          <a:bodyPr>
            <a:normAutofit fontScale="90000"/>
          </a:bodyPr>
          <a:lstStyle/>
          <a:p>
            <a:pPr>
              <a:defRPr/>
            </a:pPr>
            <a:r>
              <a:rPr lang="cs-CZ" dirty="0"/>
              <a:t>Rozpočet(5)</a:t>
            </a:r>
          </a:p>
        </p:txBody>
      </p:sp>
      <p:sp>
        <p:nvSpPr>
          <p:cNvPr id="3" name="Zástupný obsah 2">
            <a:extLst>
              <a:ext uri="{FF2B5EF4-FFF2-40B4-BE49-F238E27FC236}">
                <a16:creationId xmlns:a16="http://schemas.microsoft.com/office/drawing/2014/main" id="{F3E0DEA7-FB7A-FC14-703E-1BE3E3486893}"/>
              </a:ext>
            </a:extLst>
          </p:cNvPr>
          <p:cNvSpPr>
            <a:spLocks noGrp="1"/>
          </p:cNvSpPr>
          <p:nvPr>
            <p:ph idx="1"/>
          </p:nvPr>
        </p:nvSpPr>
        <p:spPr>
          <a:xfrm>
            <a:off x="685800" y="688158"/>
            <a:ext cx="10211585" cy="6169842"/>
          </a:xfrm>
        </p:spPr>
        <p:txBody>
          <a:bodyPr>
            <a:noAutofit/>
          </a:bodyPr>
          <a:lstStyle/>
          <a:p>
            <a:pPr marL="0" indent="0">
              <a:spcBef>
                <a:spcPts val="0"/>
              </a:spcBef>
              <a:buNone/>
            </a:pPr>
            <a:r>
              <a:rPr lang="cs-CZ" b="1" dirty="0"/>
              <a:t>5.3 Způsobilé náklady/výdaje</a:t>
            </a:r>
          </a:p>
          <a:p>
            <a:pPr marL="0" indent="0">
              <a:spcBef>
                <a:spcPts val="0"/>
              </a:spcBef>
              <a:buNone/>
            </a:pPr>
            <a:r>
              <a:rPr lang="cs-CZ" dirty="0"/>
              <a:t>Způsobilost nákladů pro financování je daná splněním těchto podmínek: 1) výdaj je vynaložen na činnosti v souladu s cílem dotační oblasti; 2) výdaje jsou nezbytné pro realizaci projektu a mají přímou vazbu na projekt; 3) dotace je určena na pokrytí nákladů od 1. 1. 2026 – 31. 12. 2026; 4) když organizace neuplatní nárok na odpočet daně z přidané hodnoty, je způsobilým nákladem/výdajem a uhradí se z dotace; 5) výdaj nutno doložit originály účetních dokladů; 6) výdaj musí být přiměřený odpovídá cenám v čase a místě obvyklým) a vynaložen v souladu s principy hospodárnosti, účelnosti a efektivnosti. </a:t>
            </a:r>
          </a:p>
          <a:p>
            <a:pPr marL="0" indent="0">
              <a:spcBef>
                <a:spcPts val="0"/>
              </a:spcBef>
              <a:buNone/>
            </a:pPr>
            <a:r>
              <a:rPr lang="cs-CZ" b="1" dirty="0"/>
              <a:t>5.4. Nezpůsobilé náklady/výdaje</a:t>
            </a:r>
          </a:p>
          <a:p>
            <a:pPr marL="0" indent="0">
              <a:spcBef>
                <a:spcPts val="0"/>
              </a:spcBef>
              <a:buNone/>
            </a:pPr>
            <a:r>
              <a:rPr lang="cs-CZ" dirty="0"/>
              <a:t>Z poskytnuté dotace poskytovatel služby nesmí hradit náklady/výdaje zejména za 1) pořízení dlouhodobého hmotného a nehmotného majetku nad rámec nastavených limitů či technické zhodnocení vlastněného majetku, revize majetku a přístrojů; 2) odpisy majetku a ostatní náklady spadající pod účtovou skupinu číslo 55; 3) reprezentaci; 4) odměny funkcionářů; 5) odstupné; 6) sociální nepovinné výdaje na zaměstnance; 7) členské poplatky/příspěvky v institucích/asociacích s výjimkou poplatků v rámci podtitulu 1; dotační oblast II.; 8) finanční a operativní leasing; 9) tvorbu kapitálového jmění (zisku); 10) zahraniční pracovní cesty s výjimkou nákladů v souvislosti s podprogramem 1; dotační oblast II.;11) výzkum a vývoj; 12) rekondiční a rekreační pobyty; 13) provedení účetního auditu atd.</a:t>
            </a:r>
          </a:p>
          <a:p>
            <a:pPr marL="0" lvl="0" indent="0">
              <a:spcBef>
                <a:spcPts val="0"/>
              </a:spcBef>
              <a:buNone/>
            </a:pPr>
            <a:endParaRPr lang="cs-CZ" dirty="0"/>
          </a:p>
        </p:txBody>
      </p:sp>
      <p:pic>
        <p:nvPicPr>
          <p:cNvPr id="4" name="Picture 5" descr="C:\BARA\MPSV-manualall\pptsablona\pruh.jpg">
            <a:extLst>
              <a:ext uri="{FF2B5EF4-FFF2-40B4-BE49-F238E27FC236}">
                <a16:creationId xmlns:a16="http://schemas.microsoft.com/office/drawing/2014/main" id="{880C062C-30E3-CA22-6C26-9167B46187E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266290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4AAA3F-AAFE-303D-DDB6-9B1F965D14E5}"/>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E951473A-37E6-EC90-EBEC-3D1C4794A185}"/>
              </a:ext>
            </a:extLst>
          </p:cNvPr>
          <p:cNvSpPr>
            <a:spLocks noGrp="1"/>
          </p:cNvSpPr>
          <p:nvPr>
            <p:ph type="title"/>
          </p:nvPr>
        </p:nvSpPr>
        <p:spPr>
          <a:xfrm>
            <a:off x="2019302" y="188536"/>
            <a:ext cx="8596668" cy="628102"/>
          </a:xfrm>
        </p:spPr>
        <p:txBody>
          <a:bodyPr>
            <a:normAutofit fontScale="90000"/>
          </a:bodyPr>
          <a:lstStyle/>
          <a:p>
            <a:pPr>
              <a:defRPr/>
            </a:pPr>
            <a:r>
              <a:rPr lang="cs-CZ" dirty="0"/>
              <a:t>Způsob hodnocení a poskytování dotace(1)</a:t>
            </a:r>
          </a:p>
        </p:txBody>
      </p:sp>
      <p:sp>
        <p:nvSpPr>
          <p:cNvPr id="3" name="Zástupný obsah 2">
            <a:extLst>
              <a:ext uri="{FF2B5EF4-FFF2-40B4-BE49-F238E27FC236}">
                <a16:creationId xmlns:a16="http://schemas.microsoft.com/office/drawing/2014/main" id="{82C8B74A-D368-5ABA-F0A7-E9C9B830FEE4}"/>
              </a:ext>
            </a:extLst>
          </p:cNvPr>
          <p:cNvSpPr>
            <a:spLocks noGrp="1"/>
          </p:cNvSpPr>
          <p:nvPr>
            <p:ph idx="1"/>
          </p:nvPr>
        </p:nvSpPr>
        <p:spPr>
          <a:xfrm>
            <a:off x="685800" y="688158"/>
            <a:ext cx="10211585" cy="6169842"/>
          </a:xfrm>
        </p:spPr>
        <p:txBody>
          <a:bodyPr>
            <a:noAutofit/>
          </a:bodyPr>
          <a:lstStyle/>
          <a:p>
            <a:pPr marL="0" indent="0">
              <a:spcBef>
                <a:spcPts val="0"/>
              </a:spcBef>
              <a:buNone/>
            </a:pPr>
            <a:r>
              <a:rPr lang="cs-CZ" b="1" dirty="0"/>
              <a:t>6. ZPŮSOB HODNOCENÍ A POSKYTNUTÍ DOTACE </a:t>
            </a:r>
          </a:p>
          <a:p>
            <a:pPr marL="0" indent="0">
              <a:spcBef>
                <a:spcPts val="0"/>
              </a:spcBef>
              <a:buNone/>
            </a:pPr>
            <a:r>
              <a:rPr lang="cs-CZ" b="1" dirty="0"/>
              <a:t>6.1. Hodnocení žádostí</a:t>
            </a:r>
          </a:p>
          <a:p>
            <a:pPr marL="0" indent="0">
              <a:spcBef>
                <a:spcPts val="0"/>
              </a:spcBef>
              <a:buNone/>
            </a:pPr>
            <a:r>
              <a:rPr lang="cs-CZ" dirty="0"/>
              <a:t>Podané žádosti o dotaci jsou hodnoceny dvěma hodnotiteli, </a:t>
            </a:r>
            <a:r>
              <a:rPr lang="cs-CZ" b="1" dirty="0"/>
              <a:t>interním</a:t>
            </a:r>
            <a:r>
              <a:rPr lang="cs-CZ" dirty="0"/>
              <a:t> (zaměstnanec MPSV) - hodnotí projekt z finančního a věcného hlediska, </a:t>
            </a:r>
            <a:r>
              <a:rPr lang="cs-CZ" b="1" dirty="0"/>
              <a:t>externím</a:t>
            </a:r>
            <a:r>
              <a:rPr lang="cs-CZ" dirty="0"/>
              <a:t> (odborníkem z oblasti politiky stárnutí). Interní a externí hodnotitelé bodově i slovně ohodnotí jednotlivé části projektu:</a:t>
            </a:r>
          </a:p>
          <a:p>
            <a:pPr marL="0" indent="0">
              <a:spcBef>
                <a:spcPts val="0"/>
              </a:spcBef>
              <a:buNone/>
            </a:pPr>
            <a:r>
              <a:rPr lang="cs-CZ" dirty="0"/>
              <a:t>1) informace o organizaci (charakteristika, zkušenosti); 2) popis projektu, jeho potřebnost a návaznost na síť služeb (dopis obce/kraje formou přílohy); 3) cíle projektu; 4) aktivity projektu a kvalita jejich zajištění; 5) termíny a místa realizace projektu; 6) specifika cílové skupiny a počet klientů; 7) personální zajištění projektu; 8) pracovní náplň a kvalifikaci zaměstnanců; 9) přiměřenost personálního zajištění k počtu klientů a aktivitám; 10) vzdělávání a fungování pracovního týmu; 11) odborná způsobilost realizátora projektu; 12) propagace aktivit; 13) rozpočet projektu; 14)  přednosti a nedostatky projektu.</a:t>
            </a:r>
          </a:p>
          <a:p>
            <a:pPr marL="0" indent="0">
              <a:spcBef>
                <a:spcPts val="0"/>
              </a:spcBef>
              <a:buNone/>
            </a:pPr>
            <a:r>
              <a:rPr lang="cs-CZ" dirty="0"/>
              <a:t>Při hodnocení je kladen důraz na odborné zajištění aktivit (tzn. odpovídající kvalifikace a praxe osob aktivitu přímo zajišťujících). Dotace je poskytována na jeden kalendářní rok. Každým rokem se podává nová žádost o dotaci. Žádost se posuzuje bez ohledu na podporu či nepodporu v předchozích letech a výši požadovaného rozpočtu. </a:t>
            </a:r>
          </a:p>
          <a:p>
            <a:pPr marL="0" indent="0">
              <a:spcBef>
                <a:spcPts val="0"/>
              </a:spcBef>
              <a:buNone/>
            </a:pPr>
            <a:r>
              <a:rPr lang="cs-CZ" b="1" dirty="0"/>
              <a:t>6.2. Rozhodnutí dotační komise</a:t>
            </a:r>
          </a:p>
          <a:p>
            <a:pPr marL="0" indent="0">
              <a:spcBef>
                <a:spcPts val="0"/>
              </a:spcBef>
              <a:buNone/>
            </a:pPr>
            <a:r>
              <a:rPr lang="cs-CZ" dirty="0"/>
              <a:t>Dotační komise na základě hodnocení projedná a rozhodne o výběru a podpoře jednotlivých žádostí a doporučí vrchnímu řediteli ke schválení výsledky dotačního titulu. Statut a jednací řád dotační komise je upraven </a:t>
            </a:r>
            <a:r>
              <a:rPr lang="cs-CZ" dirty="0">
                <a:solidFill>
                  <a:srgbClr val="FF0000"/>
                </a:solidFill>
              </a:rPr>
              <a:t>v přílohách Metodiky</a:t>
            </a:r>
            <a:r>
              <a:rPr lang="cs-CZ" dirty="0"/>
              <a:t>.  </a:t>
            </a:r>
          </a:p>
          <a:p>
            <a:pPr marL="0" indent="0">
              <a:spcBef>
                <a:spcPts val="0"/>
              </a:spcBef>
              <a:buNone/>
            </a:pPr>
            <a:endParaRPr lang="cs-CZ" dirty="0"/>
          </a:p>
        </p:txBody>
      </p:sp>
      <p:pic>
        <p:nvPicPr>
          <p:cNvPr id="4" name="Picture 5" descr="C:\BARA\MPSV-manualall\pptsablona\pruh.jpg">
            <a:extLst>
              <a:ext uri="{FF2B5EF4-FFF2-40B4-BE49-F238E27FC236}">
                <a16:creationId xmlns:a16="http://schemas.microsoft.com/office/drawing/2014/main" id="{D373FF9A-37AE-1D93-F1A3-2C66F443DE4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76055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F48A208-7F18-9EEA-DA95-61A5DDCC8456}"/>
            </a:ext>
          </a:extLst>
        </p:cNvPr>
        <p:cNvGrpSpPr/>
        <p:nvPr/>
      </p:nvGrpSpPr>
      <p:grpSpPr>
        <a:xfrm>
          <a:off x="0" y="0"/>
          <a:ext cx="0" cy="0"/>
          <a:chOff x="0" y="0"/>
          <a:chExt cx="0" cy="0"/>
        </a:xfrm>
      </p:grpSpPr>
      <p:cxnSp>
        <p:nvCxnSpPr>
          <p:cNvPr id="18" name="Straight Connector 1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276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Nadpis 1">
            <a:extLst>
              <a:ext uri="{FF2B5EF4-FFF2-40B4-BE49-F238E27FC236}">
                <a16:creationId xmlns:a16="http://schemas.microsoft.com/office/drawing/2014/main" id="{FFCE9A27-4D68-6929-1E27-FB88B84C44AD}"/>
              </a:ext>
            </a:extLst>
          </p:cNvPr>
          <p:cNvSpPr>
            <a:spLocks noGrp="1"/>
          </p:cNvSpPr>
          <p:nvPr>
            <p:ph type="title"/>
          </p:nvPr>
        </p:nvSpPr>
        <p:spPr>
          <a:xfrm>
            <a:off x="1329267" y="816638"/>
            <a:ext cx="3367359" cy="5224724"/>
          </a:xfrm>
        </p:spPr>
        <p:txBody>
          <a:bodyPr anchor="ctr">
            <a:normAutofit/>
          </a:bodyPr>
          <a:lstStyle/>
          <a:p>
            <a:pPr algn="ctr"/>
            <a:r>
              <a:rPr lang="cs-CZ" altLang="cs-CZ" b="1" dirty="0">
                <a:latin typeface="Arial" panose="020B0604020202020204" pitchFamily="34" charset="0"/>
                <a:cs typeface="Arial" panose="020B0604020202020204" pitchFamily="34" charset="0"/>
              </a:rPr>
              <a:t>Program semináře k Dotačnímu titulu VÚA</a:t>
            </a:r>
            <a:endParaRPr lang="cs-CZ" dirty="0"/>
          </a:p>
        </p:txBody>
      </p:sp>
      <p:sp>
        <p:nvSpPr>
          <p:cNvPr id="3" name="Zástupný obsah 2">
            <a:extLst>
              <a:ext uri="{FF2B5EF4-FFF2-40B4-BE49-F238E27FC236}">
                <a16:creationId xmlns:a16="http://schemas.microsoft.com/office/drawing/2014/main" id="{925B651A-2BE7-C3C7-B754-F263D17A24C4}"/>
              </a:ext>
            </a:extLst>
          </p:cNvPr>
          <p:cNvSpPr>
            <a:spLocks noGrp="1"/>
          </p:cNvSpPr>
          <p:nvPr>
            <p:ph idx="1"/>
          </p:nvPr>
        </p:nvSpPr>
        <p:spPr>
          <a:xfrm>
            <a:off x="5340095" y="565608"/>
            <a:ext cx="4619706" cy="5475754"/>
          </a:xfrm>
        </p:spPr>
        <p:txBody>
          <a:bodyPr anchor="ctr">
            <a:normAutofit/>
          </a:bodyPr>
          <a:lstStyle/>
          <a:p>
            <a:pPr>
              <a:defRPr/>
            </a:pPr>
            <a:r>
              <a:rPr lang="cs-CZ" dirty="0"/>
              <a:t>Úvodní slovo a představení programu semináře</a:t>
            </a:r>
          </a:p>
          <a:p>
            <a:pPr>
              <a:defRPr/>
            </a:pPr>
            <a:r>
              <a:rPr lang="cs-CZ" dirty="0"/>
              <a:t>Dotační program VÚA – Úvod, Cíl a Účel </a:t>
            </a:r>
          </a:p>
          <a:p>
            <a:pPr>
              <a:defRPr/>
            </a:pPr>
            <a:r>
              <a:rPr lang="cs-CZ" dirty="0"/>
              <a:t>Dotační oblasti</a:t>
            </a:r>
          </a:p>
          <a:p>
            <a:pPr>
              <a:defRPr/>
            </a:pPr>
            <a:r>
              <a:rPr lang="cs-CZ" dirty="0"/>
              <a:t>Podmínky oprávněnosti žadatele o dotaci</a:t>
            </a:r>
            <a:endParaRPr lang="pl-PL" dirty="0"/>
          </a:p>
          <a:p>
            <a:pPr>
              <a:defRPr/>
            </a:pPr>
            <a:r>
              <a:rPr lang="pl-PL" dirty="0"/>
              <a:t>Žádost o poskytování dotace</a:t>
            </a:r>
          </a:p>
          <a:p>
            <a:pPr>
              <a:defRPr/>
            </a:pPr>
            <a:r>
              <a:rPr lang="pl-PL" dirty="0"/>
              <a:t>Rozpočet projektů</a:t>
            </a:r>
          </a:p>
          <a:p>
            <a:pPr>
              <a:defRPr/>
            </a:pPr>
            <a:r>
              <a:rPr lang="cs-CZ" dirty="0"/>
              <a:t>Způsob hodnocení a poskytování dotace </a:t>
            </a:r>
          </a:p>
          <a:p>
            <a:pPr>
              <a:defRPr/>
            </a:pPr>
            <a:r>
              <a:rPr lang="cs-CZ" dirty="0"/>
              <a:t>Sledování, kontrola a vyúčtování dotace</a:t>
            </a:r>
          </a:p>
          <a:p>
            <a:pPr>
              <a:defRPr/>
            </a:pPr>
            <a:r>
              <a:rPr lang="cs-CZ" dirty="0"/>
              <a:t>Publicita podpořených projektů</a:t>
            </a:r>
            <a:endParaRPr lang="pl-PL" dirty="0"/>
          </a:p>
          <a:p>
            <a:pPr>
              <a:defRPr/>
            </a:pPr>
            <a:r>
              <a:rPr lang="pl-PL" dirty="0"/>
              <a:t>Odpovědi na dotazy a sběr vyžadujících vnitřní diskusi v oddělení</a:t>
            </a:r>
          </a:p>
          <a:p>
            <a:endParaRPr lang="cs-CZ" dirty="0"/>
          </a:p>
        </p:txBody>
      </p:sp>
      <p:pic>
        <p:nvPicPr>
          <p:cNvPr id="4" name="Picture 5" descr="C:\BARA\MPSV-manualall\pptsablona\pruh.jpg">
            <a:extLst>
              <a:ext uri="{FF2B5EF4-FFF2-40B4-BE49-F238E27FC236}">
                <a16:creationId xmlns:a16="http://schemas.microsoft.com/office/drawing/2014/main" id="{B6A34426-35E6-429E-6277-9B9A0724C89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700976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460ED1-8CB3-CC33-7ECC-9B3AF3FC203C}"/>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FFC25B4E-CB27-4B3D-EAE0-8181DC3992B2}"/>
              </a:ext>
            </a:extLst>
          </p:cNvPr>
          <p:cNvSpPr>
            <a:spLocks noGrp="1"/>
          </p:cNvSpPr>
          <p:nvPr>
            <p:ph type="title"/>
          </p:nvPr>
        </p:nvSpPr>
        <p:spPr>
          <a:xfrm>
            <a:off x="2019302" y="188536"/>
            <a:ext cx="8596668" cy="628102"/>
          </a:xfrm>
        </p:spPr>
        <p:txBody>
          <a:bodyPr>
            <a:normAutofit fontScale="90000"/>
          </a:bodyPr>
          <a:lstStyle/>
          <a:p>
            <a:pPr>
              <a:defRPr/>
            </a:pPr>
            <a:r>
              <a:rPr lang="cs-CZ" dirty="0"/>
              <a:t>Způsob hodnocení a poskytování dotace(2)</a:t>
            </a:r>
          </a:p>
        </p:txBody>
      </p:sp>
      <p:sp>
        <p:nvSpPr>
          <p:cNvPr id="3" name="Zástupný obsah 2">
            <a:extLst>
              <a:ext uri="{FF2B5EF4-FFF2-40B4-BE49-F238E27FC236}">
                <a16:creationId xmlns:a16="http://schemas.microsoft.com/office/drawing/2014/main" id="{73C9DF24-F2EF-F3CE-2622-9BCF55E2943B}"/>
              </a:ext>
            </a:extLst>
          </p:cNvPr>
          <p:cNvSpPr>
            <a:spLocks noGrp="1"/>
          </p:cNvSpPr>
          <p:nvPr>
            <p:ph idx="1"/>
          </p:nvPr>
        </p:nvSpPr>
        <p:spPr>
          <a:xfrm>
            <a:off x="685800" y="688158"/>
            <a:ext cx="10211585" cy="6169842"/>
          </a:xfrm>
        </p:spPr>
        <p:txBody>
          <a:bodyPr>
            <a:noAutofit/>
          </a:bodyPr>
          <a:lstStyle/>
          <a:p>
            <a:pPr marL="0" indent="0">
              <a:spcBef>
                <a:spcPts val="0"/>
              </a:spcBef>
              <a:buNone/>
            </a:pPr>
            <a:r>
              <a:rPr lang="cs-CZ" b="1" dirty="0"/>
              <a:t>6.3. Výsledky dotačního řízení</a:t>
            </a:r>
          </a:p>
          <a:p>
            <a:pPr marL="0" indent="0">
              <a:spcBef>
                <a:spcPts val="0"/>
              </a:spcBef>
              <a:buNone/>
            </a:pPr>
            <a:r>
              <a:rPr lang="cs-CZ" dirty="0"/>
              <a:t>Výsledky dotačního řízení jsou uveřejněny na webových stránkách MPSV a v rámci internetové aplikace. </a:t>
            </a:r>
            <a:r>
              <a:rPr lang="cs-CZ" dirty="0">
                <a:solidFill>
                  <a:srgbClr val="FF0000"/>
                </a:solidFill>
              </a:rPr>
              <a:t>Když žadatel nesouhlasí s výsledkem dotačního řízení, či se zveřejněným hodnocením, může podat ve stanovené lhůtě námitku. Námitky budou po zpracování předloženy dotační komisi. Ta je projedná a doporučí k rozhodnutí vrchní ředitelce pro řízení sekce MPSV. </a:t>
            </a:r>
          </a:p>
          <a:p>
            <a:pPr marL="0" indent="0">
              <a:spcBef>
                <a:spcPts val="0"/>
              </a:spcBef>
              <a:buNone/>
            </a:pPr>
            <a:r>
              <a:rPr lang="cs-CZ" b="1" dirty="0"/>
              <a:t>6.4. Upravený rozpočet</a:t>
            </a:r>
          </a:p>
          <a:p>
            <a:pPr marL="0" indent="0">
              <a:spcBef>
                <a:spcPts val="0"/>
              </a:spcBef>
              <a:buNone/>
            </a:pPr>
            <a:r>
              <a:rPr lang="cs-CZ" dirty="0"/>
              <a:t>Příjemce dotace vyplní do 7 pracovních dnů od vyhlášení výsledků prostřednictvím webu MPSV a v aplikaci </a:t>
            </a:r>
            <a:r>
              <a:rPr lang="cs-CZ" dirty="0" err="1"/>
              <a:t>OKslužby</a:t>
            </a:r>
            <a:r>
              <a:rPr lang="cs-CZ" dirty="0"/>
              <a:t> – senior upravený rozpočet (dále jen „UPR“) dle přidělené dotace. Příjemce uvede přesný rozpis nákladů dle výše poskytnuté dotace a vymezí nepřímé náklady. Při podávání UPR žadatel dbá na podobu původní žádosti. Žadatel přizpůsobí výši přidělené dotace také indikátory projektu (počet přednášek atd.). UPR je pro příjemce dotace v roce 2026 závazný. </a:t>
            </a:r>
          </a:p>
          <a:p>
            <a:pPr marL="0" indent="0">
              <a:spcBef>
                <a:spcPts val="0"/>
              </a:spcBef>
              <a:buNone/>
            </a:pPr>
            <a:r>
              <a:rPr lang="cs-CZ" b="1" dirty="0"/>
              <a:t>6.5. Změny upraveného rozpočtu</a:t>
            </a:r>
          </a:p>
          <a:p>
            <a:pPr marL="0" indent="0">
              <a:spcBef>
                <a:spcPts val="0"/>
              </a:spcBef>
              <a:buNone/>
            </a:pPr>
            <a:r>
              <a:rPr lang="cs-CZ" dirty="0"/>
              <a:t>Změny se provádí v odůvodněných případech, změny podléhají schválení ředitele odboru MPSV. </a:t>
            </a:r>
            <a:r>
              <a:rPr lang="cs-CZ" dirty="0">
                <a:solidFill>
                  <a:srgbClr val="FF0000"/>
                </a:solidFill>
              </a:rPr>
              <a:t>Součástí žádosti o změnu je zdůvodnění přesunu částek mezi jednotlivými položkami. Je nezbytné specifikovat vazbu na aktivity projektu a aktivity projektu, kterých se změna týká. </a:t>
            </a:r>
            <a:r>
              <a:rPr lang="cs-CZ" dirty="0">
                <a:solidFill>
                  <a:schemeClr val="tx1"/>
                </a:solidFill>
              </a:rPr>
              <a:t>Žádost o změnu rozpočtu se podá do 1. prosince 2026. Příjemce změnu uvádí a odůvodní ve vyúčtování za rok 2026.</a:t>
            </a:r>
          </a:p>
          <a:p>
            <a:pPr marL="0" indent="0">
              <a:spcBef>
                <a:spcPts val="0"/>
              </a:spcBef>
              <a:buNone/>
            </a:pPr>
            <a:r>
              <a:rPr lang="cs-CZ" b="1" dirty="0"/>
              <a:t>6.6. Ostatní změny bez vlivu na rozpočet</a:t>
            </a:r>
          </a:p>
          <a:p>
            <a:pPr marL="0" indent="0">
              <a:spcBef>
                <a:spcPts val="0"/>
              </a:spcBef>
              <a:buNone/>
            </a:pPr>
            <a:r>
              <a:rPr lang="cs-CZ" dirty="0"/>
              <a:t>Ostatní změny projektu (náplň realizovaných aktivit, personální změny a změny místa realizace) schvaluje MPSV, žádá se písemně. Změny identifikačních údajů (adresy, právní formy, statutárního zástupce) není nutné zasílat písemně, musí být zadány do aplikace </a:t>
            </a:r>
            <a:r>
              <a:rPr lang="cs-CZ" dirty="0" err="1"/>
              <a:t>Okslužby</a:t>
            </a:r>
            <a:r>
              <a:rPr lang="cs-CZ" dirty="0"/>
              <a:t> – senior.</a:t>
            </a:r>
          </a:p>
          <a:p>
            <a:pPr marL="0" indent="0">
              <a:spcBef>
                <a:spcPts val="0"/>
              </a:spcBef>
              <a:buNone/>
            </a:pPr>
            <a:endParaRPr lang="cs-CZ" dirty="0"/>
          </a:p>
        </p:txBody>
      </p:sp>
      <p:pic>
        <p:nvPicPr>
          <p:cNvPr id="4" name="Picture 5" descr="C:\BARA\MPSV-manualall\pptsablona\pruh.jpg">
            <a:extLst>
              <a:ext uri="{FF2B5EF4-FFF2-40B4-BE49-F238E27FC236}">
                <a16:creationId xmlns:a16="http://schemas.microsoft.com/office/drawing/2014/main" id="{3772F35D-453F-45BD-0D4D-DF282A3CB86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614592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91269-E8EC-1CDB-BE6F-BDC705D547A0}"/>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42D920CE-E190-CB11-9CBD-72C65477BCCC}"/>
              </a:ext>
            </a:extLst>
          </p:cNvPr>
          <p:cNvSpPr>
            <a:spLocks noGrp="1"/>
          </p:cNvSpPr>
          <p:nvPr>
            <p:ph type="title"/>
          </p:nvPr>
        </p:nvSpPr>
        <p:spPr>
          <a:xfrm>
            <a:off x="2019302" y="188536"/>
            <a:ext cx="8596668" cy="628102"/>
          </a:xfrm>
        </p:spPr>
        <p:txBody>
          <a:bodyPr>
            <a:normAutofit fontScale="90000"/>
          </a:bodyPr>
          <a:lstStyle/>
          <a:p>
            <a:pPr>
              <a:defRPr/>
            </a:pPr>
            <a:r>
              <a:rPr lang="cs-CZ" dirty="0"/>
              <a:t>Sledování, kontrola a vyúčtování dotace(1)</a:t>
            </a:r>
          </a:p>
        </p:txBody>
      </p:sp>
      <p:sp>
        <p:nvSpPr>
          <p:cNvPr id="3" name="Zástupný obsah 2">
            <a:extLst>
              <a:ext uri="{FF2B5EF4-FFF2-40B4-BE49-F238E27FC236}">
                <a16:creationId xmlns:a16="http://schemas.microsoft.com/office/drawing/2014/main" id="{A8B33CB4-57AC-BEB2-E544-9B3CB956FF84}"/>
              </a:ext>
            </a:extLst>
          </p:cNvPr>
          <p:cNvSpPr>
            <a:spLocks noGrp="1"/>
          </p:cNvSpPr>
          <p:nvPr>
            <p:ph idx="1"/>
          </p:nvPr>
        </p:nvSpPr>
        <p:spPr>
          <a:xfrm>
            <a:off x="685800" y="688158"/>
            <a:ext cx="10211585" cy="6169842"/>
          </a:xfrm>
        </p:spPr>
        <p:txBody>
          <a:bodyPr>
            <a:noAutofit/>
          </a:bodyPr>
          <a:lstStyle/>
          <a:p>
            <a:pPr marL="0" indent="0">
              <a:spcBef>
                <a:spcPts val="0"/>
              </a:spcBef>
              <a:buNone/>
            </a:pPr>
            <a:r>
              <a:rPr lang="cs-CZ" b="1" dirty="0"/>
              <a:t>6.7. Vydání Rozhodnutí</a:t>
            </a:r>
          </a:p>
          <a:p>
            <a:pPr marL="0" indent="0">
              <a:spcBef>
                <a:spcPts val="0"/>
              </a:spcBef>
              <a:buNone/>
            </a:pPr>
            <a:r>
              <a:rPr lang="cs-CZ" dirty="0"/>
              <a:t>Po schválení státního rozpočtu a vyčlenění účelových finančních prostředků vydá příslušný odbor MPSV, za předpokladu kladného posouzení žádosti o dotaci, Rozhodnutí o poskytnutí neinvestiční dotace na daný rok. Součástí Rozhodnutí jsou podmínky pro čerpání dotace příjemcem. Rozhodnutí podepisuje vrchní ředitel příslušné sekce MPSV. </a:t>
            </a:r>
          </a:p>
          <a:p>
            <a:pPr marL="0" indent="0">
              <a:spcBef>
                <a:spcPts val="0"/>
              </a:spcBef>
              <a:buNone/>
            </a:pPr>
            <a:r>
              <a:rPr lang="cs-CZ" dirty="0"/>
              <a:t>Rozhodnutí o poskytnutí neinvestiční dotace rok 2026 je konečné, nelze se proti němu odvolat. Na poskytnutí neinvestiční dotace není právní nárok. </a:t>
            </a:r>
          </a:p>
          <a:p>
            <a:pPr marL="0" indent="0">
              <a:spcBef>
                <a:spcPts val="0"/>
              </a:spcBef>
              <a:buNone/>
            </a:pPr>
            <a:r>
              <a:rPr lang="cs-CZ" dirty="0"/>
              <a:t>Podmínkou pro poskytnutí a čerpání dotace je splnění bodů Rozhodnutí a dodržení podmínek stanovených Zásadami a Metodikou. </a:t>
            </a:r>
          </a:p>
          <a:p>
            <a:pPr marL="0" indent="0">
              <a:spcBef>
                <a:spcPts val="0"/>
              </a:spcBef>
              <a:buNone/>
            </a:pPr>
            <a:r>
              <a:rPr lang="cs-CZ" b="1" dirty="0"/>
              <a:t>6.8. Poskytnutí dotace</a:t>
            </a:r>
          </a:p>
          <a:p>
            <a:pPr marL="0" indent="0">
              <a:spcBef>
                <a:spcPts val="0"/>
              </a:spcBef>
              <a:buNone/>
            </a:pPr>
            <a:r>
              <a:rPr lang="cs-CZ" dirty="0"/>
              <a:t>Dotace se poskytuje jednorázově po vydání Rozhodnutí převodem z účtu poskytovatele na příjemce.</a:t>
            </a:r>
          </a:p>
          <a:p>
            <a:pPr marL="0" indent="0">
              <a:spcBef>
                <a:spcPts val="0"/>
              </a:spcBef>
              <a:buNone/>
            </a:pPr>
            <a:r>
              <a:rPr lang="cs-CZ" b="1" dirty="0"/>
              <a:t>7. SLEDOVÁNÍ, KONTROLA A VYÚČTOVÁNÍ DOTACE</a:t>
            </a:r>
          </a:p>
          <a:p>
            <a:pPr marL="0" indent="0">
              <a:spcBef>
                <a:spcPts val="0"/>
              </a:spcBef>
              <a:buNone/>
            </a:pPr>
            <a:r>
              <a:rPr lang="cs-CZ" b="1" dirty="0"/>
              <a:t>7.1. Hospodárnost, účelnost, efektivnost</a:t>
            </a:r>
          </a:p>
          <a:p>
            <a:pPr marL="0" indent="0">
              <a:spcBef>
                <a:spcPts val="0"/>
              </a:spcBef>
              <a:buNone/>
            </a:pPr>
            <a:r>
              <a:rPr lang="cs-CZ" dirty="0"/>
              <a:t>Příjemce dotace odpovídá za hospodárné, efektivní a účelné použití dotace. Příjemce vede podvojné účetnictví. Zároveň vede účetnictví odděleně podle jednotlivých projektů na samostatných analytických účtech nákladů.</a:t>
            </a:r>
          </a:p>
          <a:p>
            <a:pPr marL="0" indent="0">
              <a:spcBef>
                <a:spcPts val="0"/>
              </a:spcBef>
              <a:buNone/>
            </a:pPr>
            <a:r>
              <a:rPr lang="cs-CZ" b="1" dirty="0"/>
              <a:t>7.2. Doklady </a:t>
            </a:r>
          </a:p>
          <a:p>
            <a:pPr marL="0" indent="0">
              <a:spcBef>
                <a:spcPts val="0"/>
              </a:spcBef>
              <a:buNone/>
            </a:pPr>
            <a:r>
              <a:rPr lang="cs-CZ" dirty="0"/>
              <a:t>Realizované aktivity se dokládají docházkovými či prezenčními listinami. Nutno je uchovávat další dokumenty k potvrzení realizace aktivit a počtu klientů, kteří se zúčastnili aktivit. U osobních nákladů příjemce vede pracovní výkazy pracovníků hrazených z dotace.</a:t>
            </a:r>
          </a:p>
          <a:p>
            <a:pPr marL="0" indent="0">
              <a:spcBef>
                <a:spcPts val="0"/>
              </a:spcBef>
              <a:buNone/>
            </a:pPr>
            <a:endParaRPr lang="cs-CZ" dirty="0"/>
          </a:p>
          <a:p>
            <a:pPr marL="0" indent="0">
              <a:spcBef>
                <a:spcPts val="0"/>
              </a:spcBef>
              <a:buNone/>
            </a:pPr>
            <a:endParaRPr lang="cs-CZ" dirty="0"/>
          </a:p>
        </p:txBody>
      </p:sp>
      <p:pic>
        <p:nvPicPr>
          <p:cNvPr id="4" name="Picture 5" descr="C:\BARA\MPSV-manualall\pptsablona\pruh.jpg">
            <a:extLst>
              <a:ext uri="{FF2B5EF4-FFF2-40B4-BE49-F238E27FC236}">
                <a16:creationId xmlns:a16="http://schemas.microsoft.com/office/drawing/2014/main" id="{084A8DDB-2B9D-3E3C-55C9-35A019410B8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35090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304391-F3D0-F696-0F87-441C2FC835CA}"/>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86E7985E-4CF1-0A40-3F1C-72CF79CF379C}"/>
              </a:ext>
            </a:extLst>
          </p:cNvPr>
          <p:cNvSpPr>
            <a:spLocks noGrp="1"/>
          </p:cNvSpPr>
          <p:nvPr>
            <p:ph type="title"/>
          </p:nvPr>
        </p:nvSpPr>
        <p:spPr>
          <a:xfrm>
            <a:off x="2019302" y="188536"/>
            <a:ext cx="8596668" cy="628102"/>
          </a:xfrm>
        </p:spPr>
        <p:txBody>
          <a:bodyPr>
            <a:normAutofit fontScale="90000"/>
          </a:bodyPr>
          <a:lstStyle/>
          <a:p>
            <a:pPr>
              <a:defRPr/>
            </a:pPr>
            <a:r>
              <a:rPr lang="cs-CZ" dirty="0"/>
              <a:t>Sledování, kontrola a vyúčtování dotace(2)</a:t>
            </a:r>
          </a:p>
        </p:txBody>
      </p:sp>
      <p:sp>
        <p:nvSpPr>
          <p:cNvPr id="3" name="Zástupný obsah 2">
            <a:extLst>
              <a:ext uri="{FF2B5EF4-FFF2-40B4-BE49-F238E27FC236}">
                <a16:creationId xmlns:a16="http://schemas.microsoft.com/office/drawing/2014/main" id="{B3C8DC40-351B-0F13-2EBE-20ADC82149C2}"/>
              </a:ext>
            </a:extLst>
          </p:cNvPr>
          <p:cNvSpPr>
            <a:spLocks noGrp="1"/>
          </p:cNvSpPr>
          <p:nvPr>
            <p:ph idx="1"/>
          </p:nvPr>
        </p:nvSpPr>
        <p:spPr>
          <a:xfrm>
            <a:off x="685800" y="688158"/>
            <a:ext cx="10211585" cy="6169842"/>
          </a:xfrm>
        </p:spPr>
        <p:txBody>
          <a:bodyPr>
            <a:noAutofit/>
          </a:bodyPr>
          <a:lstStyle/>
          <a:p>
            <a:pPr marL="0" indent="0">
              <a:spcBef>
                <a:spcPts val="0"/>
              </a:spcBef>
              <a:buNone/>
            </a:pPr>
            <a:r>
              <a:rPr lang="cs-CZ" b="1" dirty="0"/>
              <a:t>7.3. Uchování dokumentů</a:t>
            </a:r>
          </a:p>
          <a:p>
            <a:pPr marL="0" indent="0">
              <a:spcBef>
                <a:spcPts val="0"/>
              </a:spcBef>
              <a:buNone/>
            </a:pPr>
            <a:r>
              <a:rPr lang="cs-CZ" dirty="0"/>
              <a:t>Příjemce uchovává dokumenty související s poskytováním služby nejméně 10 let od 1. ledna následujícího roku po roku ukončení projektu.</a:t>
            </a:r>
          </a:p>
          <a:p>
            <a:pPr marL="0" indent="0">
              <a:spcBef>
                <a:spcPts val="0"/>
              </a:spcBef>
              <a:buNone/>
            </a:pPr>
            <a:r>
              <a:rPr lang="cs-CZ" b="1" dirty="0"/>
              <a:t>7.4. Porušení rozpočtové kázně</a:t>
            </a:r>
          </a:p>
          <a:p>
            <a:pPr marL="0" indent="0">
              <a:spcBef>
                <a:spcPts val="0"/>
              </a:spcBef>
              <a:buNone/>
            </a:pPr>
            <a:r>
              <a:rPr lang="cs-CZ" b="1" dirty="0"/>
              <a:t>7.4.1 Porušení dotačních podmínek nižším postihem dle §44a odst. 4 písm. a) zákona o rozpočtových pravidlech</a:t>
            </a:r>
            <a:endParaRPr lang="cs-CZ" dirty="0"/>
          </a:p>
          <a:p>
            <a:pPr marL="0" indent="0">
              <a:spcBef>
                <a:spcPts val="0"/>
              </a:spcBef>
              <a:buNone/>
            </a:pPr>
            <a:r>
              <a:rPr lang="cs-CZ" dirty="0"/>
              <a:t>Podmínkami, jejichž porušení bude postihováno nižším odvodem se rozumí případy kdy:</a:t>
            </a:r>
          </a:p>
          <a:p>
            <a:pPr marL="0" indent="0">
              <a:spcBef>
                <a:spcPts val="0"/>
              </a:spcBef>
              <a:buNone/>
            </a:pPr>
            <a:r>
              <a:rPr lang="cs-CZ" dirty="0"/>
              <a:t>1) Výroční zpráva nebude předložena do 30. června 2027, nebo do 14. července 2027 v případě výroční zprávy a zprávy auditora (u příjemce dotace vyšší než 1,5 mil. Kč). Postih odvodem 2 % z přiznané dotace. 2) Vyúčtování přidělené dotace na rok 2026 nebude předloženo do 15. února 2027. Odvod 4 % z přiznané dotace. 3) Příjemce dotace neohlásí změnu identifikačních údajů v žádosti o dotaci v průběhu 14 dnů od jejich vzniku. Odvod až do 2 % z celkové částky dotace. 4) Příjemce neinformuje poskytovatele o obdržení prostředků od jiného ústředního orgánu do 14 dnů od obdržení. Odvod až do 2 % z celkové částky dotace. 5) Příjemce nedodrží podmínky publicity projektu. Odvod až do 2 % z částky dotace. 6) Při neschválené úpravě rozpočtu bude sankce 2 % z přiznané dotace. 7) Finanční prostředky byly použity na nezpůsobilý náklad/výdaj. Odvod ve výši nepovoleně využitých prostředků. 8) Finanční prostředky byly využity na jiný účel, než měla přiznána dotace. Odvod 2 % z přiznané dotace. 9) Při nedoložení a řádném nevyplnění průběžného a finálního monitorovacího listu do 14. 7. 2026 a do 15. 2. 2027 činí sankce 2 % z přiznané dotace.</a:t>
            </a:r>
          </a:p>
          <a:p>
            <a:pPr marL="0" indent="0">
              <a:spcBef>
                <a:spcPts val="0"/>
              </a:spcBef>
              <a:buNone/>
            </a:pPr>
            <a:endParaRPr lang="cs-CZ" dirty="0"/>
          </a:p>
          <a:p>
            <a:pPr marL="0" indent="0">
              <a:spcBef>
                <a:spcPts val="0"/>
              </a:spcBef>
              <a:buNone/>
            </a:pPr>
            <a:endParaRPr lang="cs-CZ" dirty="0"/>
          </a:p>
        </p:txBody>
      </p:sp>
      <p:pic>
        <p:nvPicPr>
          <p:cNvPr id="4" name="Picture 5" descr="C:\BARA\MPSV-manualall\pptsablona\pruh.jpg">
            <a:extLst>
              <a:ext uri="{FF2B5EF4-FFF2-40B4-BE49-F238E27FC236}">
                <a16:creationId xmlns:a16="http://schemas.microsoft.com/office/drawing/2014/main" id="{793D21FC-DFE3-864D-FD0A-33BB2D73E31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678340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881BAE-0CE5-0E15-1C61-041BFB212E47}"/>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24827EFD-A67B-A9C1-E9B9-94DF0E6FC242}"/>
              </a:ext>
            </a:extLst>
          </p:cNvPr>
          <p:cNvSpPr>
            <a:spLocks noGrp="1"/>
          </p:cNvSpPr>
          <p:nvPr>
            <p:ph type="title"/>
          </p:nvPr>
        </p:nvSpPr>
        <p:spPr>
          <a:xfrm>
            <a:off x="2019302" y="188536"/>
            <a:ext cx="8596668" cy="628102"/>
          </a:xfrm>
        </p:spPr>
        <p:txBody>
          <a:bodyPr>
            <a:normAutofit fontScale="90000"/>
          </a:bodyPr>
          <a:lstStyle/>
          <a:p>
            <a:pPr>
              <a:defRPr/>
            </a:pPr>
            <a:r>
              <a:rPr lang="cs-CZ" dirty="0"/>
              <a:t>Sledování, kontrola a vyúčtování dotace(3)</a:t>
            </a:r>
          </a:p>
        </p:txBody>
      </p:sp>
      <p:sp>
        <p:nvSpPr>
          <p:cNvPr id="3" name="Zástupný obsah 2">
            <a:extLst>
              <a:ext uri="{FF2B5EF4-FFF2-40B4-BE49-F238E27FC236}">
                <a16:creationId xmlns:a16="http://schemas.microsoft.com/office/drawing/2014/main" id="{808E06AA-55C7-244D-A674-EABCA4298AAC}"/>
              </a:ext>
            </a:extLst>
          </p:cNvPr>
          <p:cNvSpPr>
            <a:spLocks noGrp="1"/>
          </p:cNvSpPr>
          <p:nvPr>
            <p:ph idx="1"/>
          </p:nvPr>
        </p:nvSpPr>
        <p:spPr>
          <a:xfrm>
            <a:off x="685800" y="688158"/>
            <a:ext cx="10211585" cy="6169842"/>
          </a:xfrm>
        </p:spPr>
        <p:txBody>
          <a:bodyPr>
            <a:noAutofit/>
          </a:bodyPr>
          <a:lstStyle/>
          <a:p>
            <a:pPr marL="0" indent="0">
              <a:spcBef>
                <a:spcPts val="0"/>
              </a:spcBef>
              <a:buNone/>
            </a:pPr>
            <a:r>
              <a:rPr lang="cs-CZ" b="1" dirty="0"/>
              <a:t>7.5 Výzvy k provedení opatření k nápravě a vrácení dotace nebo její části a případná následná aplikace fikce neporušení rozpočtové kázně dle § 14f zákona o rozpočtových pravidlech</a:t>
            </a:r>
          </a:p>
          <a:p>
            <a:pPr marL="0" indent="0">
              <a:spcBef>
                <a:spcPts val="0"/>
              </a:spcBef>
              <a:buNone/>
            </a:pPr>
            <a:r>
              <a:rPr lang="cs-CZ" dirty="0"/>
              <a:t>Když poskytovatel dotace v souladu s § 14f zákona o rozpočtových pravidlech vyzve příjemce k provedení opatření k nápravě či vrácení dotace nebo její části a příjemce dobrovolně provede opatření, v tomto rozsahu nedošlo k porušení rozpočtové kázně.</a:t>
            </a:r>
          </a:p>
          <a:p>
            <a:pPr marL="0" indent="0">
              <a:spcBef>
                <a:spcPts val="0"/>
              </a:spcBef>
              <a:buNone/>
            </a:pPr>
            <a:r>
              <a:rPr lang="cs-CZ" dirty="0"/>
              <a:t>O vydání výzvy k nápravě a vrácení dotace nebo její části a o reakci příjemce na výzvu poskytovatel informuje místně příslušný finanční úřad. V případě neprovedení nápravy nebo nevrácení dotace nebo její části zasílá poskytovatel finančnímu úřadu oznámení o podezření na porušení rozpočtové kázně. Sankce vyměřené MPSV má příjemce zaslat na depozitní účet MPSV nejpozději do termínu ve Výzvě o vrácení části dotace. </a:t>
            </a:r>
          </a:p>
          <a:p>
            <a:pPr marL="0" indent="0">
              <a:spcBef>
                <a:spcPts val="0"/>
              </a:spcBef>
              <a:buNone/>
            </a:pPr>
            <a:r>
              <a:rPr lang="cs-CZ" b="1" dirty="0"/>
              <a:t>7.6. Součinnost příjemce</a:t>
            </a:r>
          </a:p>
          <a:p>
            <a:pPr marL="0" indent="0">
              <a:spcBef>
                <a:spcPts val="0"/>
              </a:spcBef>
              <a:buNone/>
            </a:pPr>
            <a:r>
              <a:rPr lang="cs-CZ" dirty="0"/>
              <a:t>Příjemce je povinen na žádost MPSV bezodkladně písemně poskytnout doplňující informace o realizaci projektu. </a:t>
            </a:r>
          </a:p>
          <a:p>
            <a:pPr marL="0" indent="0">
              <a:spcBef>
                <a:spcPts val="0"/>
              </a:spcBef>
              <a:buNone/>
            </a:pPr>
            <a:r>
              <a:rPr lang="cs-CZ" b="1" dirty="0"/>
              <a:t>7.7. Kontrola</a:t>
            </a:r>
          </a:p>
          <a:p>
            <a:pPr marL="0" indent="0">
              <a:spcBef>
                <a:spcPts val="0"/>
              </a:spcBef>
              <a:buNone/>
            </a:pPr>
            <a:r>
              <a:rPr lang="cs-CZ" dirty="0"/>
              <a:t>MPSV si vyhrazuje právo provádět finanční kontrolu v souladu s Metodikou nebo vydaným Rozhodnutím. Příjemce dotace poskytne maximální součinnost a bezodkladně předloží veškeré účetní doklady. Kontrola se vykoná kdykoliv po dobu 10 let ode dne ukončení projektu.</a:t>
            </a:r>
          </a:p>
          <a:p>
            <a:pPr marL="0" indent="0">
              <a:spcBef>
                <a:spcPts val="0"/>
              </a:spcBef>
              <a:buNone/>
            </a:pPr>
            <a:r>
              <a:rPr lang="cs-CZ" b="1" dirty="0"/>
              <a:t>7.8. Nápravná opatření</a:t>
            </a:r>
          </a:p>
          <a:p>
            <a:pPr marL="0" indent="0">
              <a:spcBef>
                <a:spcPts val="0"/>
              </a:spcBef>
              <a:buNone/>
            </a:pPr>
            <a:r>
              <a:rPr lang="cs-CZ" dirty="0"/>
              <a:t>Příjemce je povinen realizovat nápravná opatření z prováděných kontrol v požadovaném termínu, rozsahu a kvalitě.</a:t>
            </a:r>
          </a:p>
          <a:p>
            <a:pPr marL="0" indent="0">
              <a:spcBef>
                <a:spcPts val="0"/>
              </a:spcBef>
              <a:buNone/>
            </a:pPr>
            <a:endParaRPr lang="cs-CZ" dirty="0"/>
          </a:p>
        </p:txBody>
      </p:sp>
      <p:pic>
        <p:nvPicPr>
          <p:cNvPr id="4" name="Picture 5" descr="C:\BARA\MPSV-manualall\pptsablona\pruh.jpg">
            <a:extLst>
              <a:ext uri="{FF2B5EF4-FFF2-40B4-BE49-F238E27FC236}">
                <a16:creationId xmlns:a16="http://schemas.microsoft.com/office/drawing/2014/main" id="{219500D7-37FA-08AB-C338-53D562F73A0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165004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CBE616-BE92-0D2E-E825-733ECC6D0331}"/>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DACAE57F-2C22-39C2-B8E2-3DFD64C6A035}"/>
              </a:ext>
            </a:extLst>
          </p:cNvPr>
          <p:cNvSpPr>
            <a:spLocks noGrp="1"/>
          </p:cNvSpPr>
          <p:nvPr>
            <p:ph type="title"/>
          </p:nvPr>
        </p:nvSpPr>
        <p:spPr>
          <a:xfrm>
            <a:off x="2019302" y="188536"/>
            <a:ext cx="8596668" cy="628102"/>
          </a:xfrm>
        </p:spPr>
        <p:txBody>
          <a:bodyPr>
            <a:normAutofit fontScale="90000"/>
          </a:bodyPr>
          <a:lstStyle/>
          <a:p>
            <a:pPr>
              <a:defRPr/>
            </a:pPr>
            <a:r>
              <a:rPr lang="cs-CZ" dirty="0"/>
              <a:t>Sledování, kontrola a vyúčtování dotace(4)</a:t>
            </a:r>
          </a:p>
        </p:txBody>
      </p:sp>
      <p:sp>
        <p:nvSpPr>
          <p:cNvPr id="3" name="Zástupný obsah 2">
            <a:extLst>
              <a:ext uri="{FF2B5EF4-FFF2-40B4-BE49-F238E27FC236}">
                <a16:creationId xmlns:a16="http://schemas.microsoft.com/office/drawing/2014/main" id="{F385AF3E-81F0-6F9A-6E7B-230CF43B1108}"/>
              </a:ext>
            </a:extLst>
          </p:cNvPr>
          <p:cNvSpPr>
            <a:spLocks noGrp="1"/>
          </p:cNvSpPr>
          <p:nvPr>
            <p:ph idx="1"/>
          </p:nvPr>
        </p:nvSpPr>
        <p:spPr>
          <a:xfrm>
            <a:off x="685800" y="688158"/>
            <a:ext cx="10396728" cy="6169842"/>
          </a:xfrm>
        </p:spPr>
        <p:txBody>
          <a:bodyPr>
            <a:noAutofit/>
          </a:bodyPr>
          <a:lstStyle/>
          <a:p>
            <a:pPr marL="0" indent="0">
              <a:spcBef>
                <a:spcPts val="0"/>
              </a:spcBef>
              <a:buNone/>
            </a:pPr>
            <a:r>
              <a:rPr lang="cs-CZ" dirty="0"/>
              <a:t>Řízení o odnětí dotace může být zahájeno, když došlo po vydání Rozhodnutí: 1) k vázání prostředků státního rozpočtu; 2) k poskytnutí dotace nebo návratné finanční výpomoci na základě neúplné nebo nepravdivé informace, 3) k vydání rozhodnutí o poskytnutí dotace nebo návratné finanční výpomoci v rozporu se zákonem nebo právem Evropské unie, 4) ke zjištění, že účel dotace nemůže být splněn, 5) k vydání rozhodnutí Evropské komise o navrácení nebo o prozatímním navrácení podpory, 6) ke zjištění výkonu nelegální práce, 7) ke zjištění pravomocného rozsudku o spáchání trestného činu při podání žádosti; 8) ke zjištění pravomocného rozsudku o spáchání trestného činu při použití prostředků nebo návratné finanční výpomoci.</a:t>
            </a:r>
          </a:p>
          <a:p>
            <a:pPr marL="0" indent="0">
              <a:spcBef>
                <a:spcPts val="0"/>
              </a:spcBef>
              <a:buNone/>
            </a:pPr>
            <a:r>
              <a:rPr lang="cs-CZ" b="1" dirty="0"/>
              <a:t>7.9. Odnětí prostředků </a:t>
            </a:r>
          </a:p>
          <a:p>
            <a:pPr marL="0" indent="0">
              <a:spcBef>
                <a:spcPts val="0"/>
              </a:spcBef>
              <a:buNone/>
            </a:pPr>
            <a:r>
              <a:rPr lang="cs-CZ" dirty="0"/>
              <a:t>Při rozhodnutí o odnětí finančních prostředků z důvodu vázání prostředků státního rozpočtu nelze uložit vrácení finančních prostředků. Příjemce je povinen upravit rozpočet dle výše přidělené dotace. Rozhodnutí o odnětí dotace vydává příslušný odbor MPSV. Proti Rozhodnutí o odnětí dotace lze podat rozklad.</a:t>
            </a:r>
          </a:p>
          <a:p>
            <a:pPr marL="0" indent="0">
              <a:spcBef>
                <a:spcPts val="0"/>
              </a:spcBef>
              <a:buNone/>
            </a:pPr>
            <a:r>
              <a:rPr lang="cs-CZ" b="1" dirty="0"/>
              <a:t>7.10. Vyúčtování a finanční vypořádání dotace</a:t>
            </a:r>
          </a:p>
          <a:p>
            <a:pPr marL="0" indent="0">
              <a:spcBef>
                <a:spcPts val="0"/>
              </a:spcBef>
              <a:buNone/>
            </a:pPr>
            <a:r>
              <a:rPr lang="cs-CZ" dirty="0"/>
              <a:t>Přidělená dotace za rok 2026 se vyúčtuje k 31. lednu 2027. Formulář vyúčtování se vyplní nejpozději do 15. února 2027. Popíší se změny v realizaci oproti schválenému projektu. Součástí vyúčtování je výkaz zisků a ztrát projektu a výčet všech dokladů hrazených z dotace. </a:t>
            </a:r>
          </a:p>
          <a:p>
            <a:pPr marL="0" indent="0">
              <a:spcBef>
                <a:spcPts val="0"/>
              </a:spcBef>
              <a:buNone/>
            </a:pPr>
            <a:r>
              <a:rPr lang="cs-CZ" dirty="0"/>
              <a:t>Při nevyčerpání finančních prostředků (tzv. vratky) příjemce zasílá finanční prostředky na depozitní účet MPSV. Součástí vyúčtování jsou předkládány podklady pro finanční vypořádání dotace.</a:t>
            </a:r>
            <a:r>
              <a:rPr lang="cs-CZ" b="1" dirty="0"/>
              <a:t> </a:t>
            </a:r>
            <a:r>
              <a:rPr lang="cs-CZ" dirty="0"/>
              <a:t>Když příjemci vznikne přeplatek za energie za rok 2026, musí se vrátit prostřednictvím MPSV do státního rozpočtu. Nevyčerpané finanční prostředky dotace se vrátí do 30 dnů od oznámení o odstoupení od projektu nebo jeho ukončení.</a:t>
            </a:r>
          </a:p>
          <a:p>
            <a:pPr marL="0" indent="0">
              <a:spcBef>
                <a:spcPts val="0"/>
              </a:spcBef>
              <a:buNone/>
            </a:pPr>
            <a:endParaRPr lang="cs-CZ" dirty="0"/>
          </a:p>
        </p:txBody>
      </p:sp>
      <p:pic>
        <p:nvPicPr>
          <p:cNvPr id="4" name="Picture 5" descr="C:\BARA\MPSV-manualall\pptsablona\pruh.jpg">
            <a:extLst>
              <a:ext uri="{FF2B5EF4-FFF2-40B4-BE49-F238E27FC236}">
                <a16:creationId xmlns:a16="http://schemas.microsoft.com/office/drawing/2014/main" id="{4D1F113D-DB90-A41D-BC52-D18F171E9A4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24192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A52044-06FE-6AE4-F283-382EEA94407B}"/>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F5E8FA86-01C2-F35F-B474-7202652F5F45}"/>
              </a:ext>
            </a:extLst>
          </p:cNvPr>
          <p:cNvSpPr>
            <a:spLocks noGrp="1"/>
          </p:cNvSpPr>
          <p:nvPr>
            <p:ph type="title"/>
          </p:nvPr>
        </p:nvSpPr>
        <p:spPr>
          <a:xfrm>
            <a:off x="2019302" y="188536"/>
            <a:ext cx="8596668" cy="628102"/>
          </a:xfrm>
        </p:spPr>
        <p:txBody>
          <a:bodyPr>
            <a:normAutofit fontScale="90000"/>
          </a:bodyPr>
          <a:lstStyle/>
          <a:p>
            <a:pPr>
              <a:defRPr/>
            </a:pPr>
            <a:r>
              <a:rPr lang="cs-CZ" dirty="0"/>
              <a:t>Sledování, kontrola a vyúčtování dotace(5)</a:t>
            </a:r>
          </a:p>
        </p:txBody>
      </p:sp>
      <p:sp>
        <p:nvSpPr>
          <p:cNvPr id="3" name="Zástupný obsah 2">
            <a:extLst>
              <a:ext uri="{FF2B5EF4-FFF2-40B4-BE49-F238E27FC236}">
                <a16:creationId xmlns:a16="http://schemas.microsoft.com/office/drawing/2014/main" id="{B3116E67-8322-A0CC-34A3-21C6CF1502AE}"/>
              </a:ext>
            </a:extLst>
          </p:cNvPr>
          <p:cNvSpPr>
            <a:spLocks noGrp="1"/>
          </p:cNvSpPr>
          <p:nvPr>
            <p:ph idx="1"/>
          </p:nvPr>
        </p:nvSpPr>
        <p:spPr>
          <a:xfrm>
            <a:off x="685800" y="688158"/>
            <a:ext cx="10211585" cy="6169842"/>
          </a:xfrm>
        </p:spPr>
        <p:txBody>
          <a:bodyPr>
            <a:noAutofit/>
          </a:bodyPr>
          <a:lstStyle/>
          <a:p>
            <a:pPr marL="0" indent="0">
              <a:spcBef>
                <a:spcPts val="0"/>
              </a:spcBef>
              <a:buNone/>
            </a:pPr>
            <a:r>
              <a:rPr lang="cs-CZ" b="1" dirty="0"/>
              <a:t>7.11. Odstoupení od realizace projektu </a:t>
            </a:r>
          </a:p>
          <a:p>
            <a:pPr marL="0" indent="0">
              <a:spcBef>
                <a:spcPts val="0"/>
              </a:spcBef>
              <a:buNone/>
            </a:pPr>
            <a:r>
              <a:rPr lang="cs-CZ" dirty="0"/>
              <a:t>Pokud se projekt neuskuteční nebo je ukončen v průběhu roku, je nezbytné vrátit nevyčerpané finanční prostředky dotace neprodleně od oznámení o odstoupení od projektu nebo jeho ukončení. </a:t>
            </a:r>
          </a:p>
          <a:p>
            <a:pPr marL="0" indent="0">
              <a:spcBef>
                <a:spcPts val="0"/>
              </a:spcBef>
              <a:buNone/>
            </a:pPr>
            <a:r>
              <a:rPr lang="cs-CZ" b="1" dirty="0"/>
              <a:t>7.12. Zpráva auditora, výroční zpráva</a:t>
            </a:r>
          </a:p>
          <a:p>
            <a:pPr marL="0" indent="0">
              <a:spcBef>
                <a:spcPts val="0"/>
              </a:spcBef>
              <a:buNone/>
            </a:pPr>
            <a:r>
              <a:rPr lang="cs-CZ" dirty="0"/>
              <a:t>Příjemce dotace do 1,5 mil. Kč předloží příslušnému odboru MPSV Výroční zprávu o činnosti organizace nejpozději do 30. června 2027.</a:t>
            </a:r>
          </a:p>
          <a:p>
            <a:pPr marL="0" indent="0">
              <a:spcBef>
                <a:spcPts val="0"/>
              </a:spcBef>
              <a:buNone/>
            </a:pPr>
            <a:r>
              <a:rPr lang="cs-CZ" dirty="0"/>
              <a:t>Když byla příjemci v roce 2026 přidělena dotace vyšší než 1,5 mil. Kč, předkládá Výroční zprávu a Auditorskou zprávu za rok 2026 nejpozději do 14. července 2027. Když žadatel obdrží dotace na dva projekty, zajistí audit účetní závěrky projektů při součtu dotací vyšším než 1,5 mil. Kč. </a:t>
            </a:r>
          </a:p>
          <a:p>
            <a:pPr marL="0" indent="0">
              <a:spcBef>
                <a:spcPts val="0"/>
              </a:spcBef>
              <a:buNone/>
            </a:pPr>
            <a:r>
              <a:rPr lang="cs-CZ" b="1" dirty="0"/>
              <a:t>7.13. Indikátory projektu a monitorovací listy</a:t>
            </a:r>
          </a:p>
          <a:p>
            <a:pPr marL="0" indent="0">
              <a:spcBef>
                <a:spcPts val="0"/>
              </a:spcBef>
              <a:buNone/>
            </a:pPr>
            <a:r>
              <a:rPr lang="cs-CZ" dirty="0"/>
              <a:t>Příjemce dotace v průběhu roku sleduje počet podpořených osob a dopad služby na kvalitu života u cílové skupiny. Minimální rozsah je dán monitorovacím listem podle podpořených oblastí projektu. Metoda sběru dat odpovídá činnosti a zaměření projektu (např. dotazníkové šetření). Zastřešující organizace sledují počet podpořených organizací a kvalitu dopadu služby na cílové skupiny.</a:t>
            </a:r>
          </a:p>
          <a:p>
            <a:pPr marL="0" indent="0">
              <a:spcBef>
                <a:spcPts val="0"/>
              </a:spcBef>
              <a:buNone/>
            </a:pPr>
            <a:r>
              <a:rPr lang="cs-CZ" b="1" dirty="0"/>
              <a:t>Obecnými indikátory jsou</a:t>
            </a:r>
            <a:r>
              <a:rPr lang="cs-CZ" dirty="0"/>
              <a:t>: 1)</a:t>
            </a:r>
            <a:r>
              <a:rPr lang="cs-CZ" b="1" dirty="0"/>
              <a:t> </a:t>
            </a:r>
            <a:r>
              <a:rPr lang="cs-CZ" dirty="0"/>
              <a:t>Povinný obecný indikátor – „počet podpořených osob“ nebo „počet podpořených organizací“. Je stanoven u každé aktivity již v žádosti. 2) Povinný podrobný indikátor. Sleduje příjemce dle charakteru aktivity a dopadu kvality služby na cílovou skupinu.</a:t>
            </a:r>
          </a:p>
          <a:p>
            <a:pPr marL="0" indent="0">
              <a:spcBef>
                <a:spcPts val="0"/>
              </a:spcBef>
              <a:buNone/>
            </a:pPr>
            <a:endParaRPr lang="cs-CZ" dirty="0"/>
          </a:p>
        </p:txBody>
      </p:sp>
      <p:pic>
        <p:nvPicPr>
          <p:cNvPr id="4" name="Picture 5" descr="C:\BARA\MPSV-manualall\pptsablona\pruh.jpg">
            <a:extLst>
              <a:ext uri="{FF2B5EF4-FFF2-40B4-BE49-F238E27FC236}">
                <a16:creationId xmlns:a16="http://schemas.microsoft.com/office/drawing/2014/main" id="{7AC68670-459A-F432-07F1-62915ACC6CC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38442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321F7C-50E4-C472-9B75-7F5240989353}"/>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C41DDB19-5EA7-121E-89F4-CF0827D2E155}"/>
              </a:ext>
            </a:extLst>
          </p:cNvPr>
          <p:cNvSpPr>
            <a:spLocks noGrp="1"/>
          </p:cNvSpPr>
          <p:nvPr>
            <p:ph type="title"/>
          </p:nvPr>
        </p:nvSpPr>
        <p:spPr>
          <a:xfrm>
            <a:off x="2019302" y="188536"/>
            <a:ext cx="8596668" cy="628102"/>
          </a:xfrm>
        </p:spPr>
        <p:txBody>
          <a:bodyPr>
            <a:normAutofit fontScale="90000"/>
          </a:bodyPr>
          <a:lstStyle/>
          <a:p>
            <a:pPr>
              <a:defRPr/>
            </a:pPr>
            <a:r>
              <a:rPr lang="cs-CZ" dirty="0"/>
              <a:t>Sledování, kontrola a vyúčtování dotace(6)</a:t>
            </a:r>
          </a:p>
        </p:txBody>
      </p:sp>
      <p:sp>
        <p:nvSpPr>
          <p:cNvPr id="3" name="Zástupný obsah 2">
            <a:extLst>
              <a:ext uri="{FF2B5EF4-FFF2-40B4-BE49-F238E27FC236}">
                <a16:creationId xmlns:a16="http://schemas.microsoft.com/office/drawing/2014/main" id="{57718415-C3FC-AF33-A1EB-48028E4D45CC}"/>
              </a:ext>
            </a:extLst>
          </p:cNvPr>
          <p:cNvSpPr>
            <a:spLocks noGrp="1"/>
          </p:cNvSpPr>
          <p:nvPr>
            <p:ph idx="1"/>
          </p:nvPr>
        </p:nvSpPr>
        <p:spPr>
          <a:xfrm>
            <a:off x="685800" y="688158"/>
            <a:ext cx="10211585" cy="6169842"/>
          </a:xfrm>
        </p:spPr>
        <p:txBody>
          <a:bodyPr>
            <a:noAutofit/>
          </a:bodyPr>
          <a:lstStyle/>
          <a:p>
            <a:pPr marL="0" indent="0">
              <a:spcBef>
                <a:spcPts val="600"/>
              </a:spcBef>
              <a:buNone/>
            </a:pPr>
            <a:r>
              <a:rPr lang="cs-CZ" b="1" dirty="0"/>
              <a:t>Plnění indikátorů – monitorovací listy</a:t>
            </a:r>
            <a:endParaRPr lang="cs-CZ" dirty="0"/>
          </a:p>
          <a:p>
            <a:pPr marL="0" indent="0">
              <a:spcBef>
                <a:spcPts val="600"/>
              </a:spcBef>
              <a:buNone/>
            </a:pPr>
            <a:r>
              <a:rPr lang="cs-CZ" dirty="0"/>
              <a:t>Indikátory se vykazují v průběhu projektu 2 x do roka pomocí monitorovacího listu (do 14. 7. a do 15. 2.). Při podstatném nenaplnění aktivity se MPSV při kontrole zaměří na přiměřenost čerpání finančních prostředků u aktivity vzhledem k rozsahu skutečného poskytování služby. Když dojde v průběhu projektu ke značně odlišnému naplnění indikátorů od předpokládané hodnoty, skutečnost je nutno podrobně vysvětlit v průběžném vykazování plnění indikátorů a ve vyúčtování dotace.</a:t>
            </a:r>
          </a:p>
          <a:p>
            <a:pPr marL="0" indent="0">
              <a:spcBef>
                <a:spcPts val="600"/>
              </a:spcBef>
              <a:buNone/>
            </a:pPr>
            <a:r>
              <a:rPr lang="cs-CZ" b="1" dirty="0"/>
              <a:t>Povinné indikátory sledované v rámci Podtitulu na podporu veřejně účelných aktivit seniorských a </a:t>
            </a:r>
            <a:r>
              <a:rPr lang="cs-CZ" b="1" dirty="0" err="1"/>
              <a:t>proseniorských</a:t>
            </a:r>
            <a:r>
              <a:rPr lang="cs-CZ" b="1" dirty="0"/>
              <a:t> organizací:</a:t>
            </a:r>
            <a:endParaRPr lang="cs-CZ" dirty="0"/>
          </a:p>
          <a:p>
            <a:pPr marL="0" indent="0">
              <a:spcBef>
                <a:spcPts val="600"/>
              </a:spcBef>
              <a:buNone/>
            </a:pPr>
            <a:r>
              <a:rPr lang="cs-CZ" dirty="0"/>
              <a:t>1) Povinný obecný indikátor - Počet podpořených osob, kterým byla poskytnuta podpora v rámci aktivit; 2) Povinný podrobný indikátor dle typy aktivity - Je sledován počet osob a míra naplnění cíle dle těchto oblastí:</a:t>
            </a:r>
          </a:p>
          <a:p>
            <a:pPr marL="0" lvl="0" indent="0">
              <a:spcBef>
                <a:spcPts val="600"/>
              </a:spcBef>
              <a:buNone/>
            </a:pPr>
            <a:r>
              <a:rPr lang="cs-CZ" b="1" dirty="0"/>
              <a:t>1. Aktivity a činnosti přímo zaměřené na podporu seniorů</a:t>
            </a:r>
            <a:endParaRPr lang="cs-CZ" dirty="0"/>
          </a:p>
          <a:p>
            <a:pPr marL="0" indent="0">
              <a:spcBef>
                <a:spcPts val="600"/>
              </a:spcBef>
              <a:buNone/>
            </a:pPr>
            <a:r>
              <a:rPr lang="cs-CZ" dirty="0"/>
              <a:t>a) Zajištění vzdělávacích aktivit seniorů; b) Zajištění sportovních aktivit seniorů, zlepšení životního stylu a prevenci sociálních či zdravotních komplikací; c) Činnosti zaměřené na podporu mezigenerační spolupráce; d) Poradenství seniorům, e) Činnosti zaměřené na podporu neformální péče.</a:t>
            </a:r>
          </a:p>
          <a:p>
            <a:pPr marL="0" indent="0">
              <a:spcBef>
                <a:spcPts val="0"/>
              </a:spcBef>
              <a:buNone/>
            </a:pPr>
            <a:endParaRPr lang="cs-CZ" dirty="0"/>
          </a:p>
        </p:txBody>
      </p:sp>
      <p:pic>
        <p:nvPicPr>
          <p:cNvPr id="4" name="Picture 5" descr="C:\BARA\MPSV-manualall\pptsablona\pruh.jpg">
            <a:extLst>
              <a:ext uri="{FF2B5EF4-FFF2-40B4-BE49-F238E27FC236}">
                <a16:creationId xmlns:a16="http://schemas.microsoft.com/office/drawing/2014/main" id="{9DE6BF62-003E-9BE9-1D60-082DE688588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695" y="25924"/>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698065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2E6236-E191-3A19-536E-68197BD34963}"/>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C70194FA-B074-C50A-E313-DE7E9041A83D}"/>
              </a:ext>
            </a:extLst>
          </p:cNvPr>
          <p:cNvSpPr>
            <a:spLocks noGrp="1"/>
          </p:cNvSpPr>
          <p:nvPr>
            <p:ph type="title"/>
          </p:nvPr>
        </p:nvSpPr>
        <p:spPr>
          <a:xfrm>
            <a:off x="2019302" y="188536"/>
            <a:ext cx="8596668" cy="628102"/>
          </a:xfrm>
        </p:spPr>
        <p:txBody>
          <a:bodyPr>
            <a:normAutofit fontScale="90000"/>
          </a:bodyPr>
          <a:lstStyle/>
          <a:p>
            <a:pPr>
              <a:defRPr/>
            </a:pPr>
            <a:r>
              <a:rPr lang="cs-CZ" dirty="0"/>
              <a:t>Publicita podpořených projektů (1)</a:t>
            </a:r>
          </a:p>
        </p:txBody>
      </p:sp>
      <p:sp>
        <p:nvSpPr>
          <p:cNvPr id="3" name="Zástupný obsah 2">
            <a:extLst>
              <a:ext uri="{FF2B5EF4-FFF2-40B4-BE49-F238E27FC236}">
                <a16:creationId xmlns:a16="http://schemas.microsoft.com/office/drawing/2014/main" id="{1C477661-C072-CF89-2E69-5D953BE838F3}"/>
              </a:ext>
            </a:extLst>
          </p:cNvPr>
          <p:cNvSpPr>
            <a:spLocks noGrp="1"/>
          </p:cNvSpPr>
          <p:nvPr>
            <p:ph idx="1"/>
          </p:nvPr>
        </p:nvSpPr>
        <p:spPr>
          <a:xfrm>
            <a:off x="685800" y="688158"/>
            <a:ext cx="10211585" cy="6169842"/>
          </a:xfrm>
        </p:spPr>
        <p:txBody>
          <a:bodyPr>
            <a:noAutofit/>
          </a:bodyPr>
          <a:lstStyle/>
          <a:p>
            <a:pPr marL="0" lvl="0" indent="0">
              <a:buNone/>
            </a:pPr>
            <a:r>
              <a:rPr lang="cs-CZ" b="1" dirty="0"/>
              <a:t>2. Podpora mezinárodní spolupráce a zapojení do činnosti v mezinárodních organizacích hájících zájmy seniorů</a:t>
            </a:r>
            <a:endParaRPr lang="cs-CZ" dirty="0"/>
          </a:p>
          <a:p>
            <a:pPr marL="0" indent="0">
              <a:buNone/>
            </a:pPr>
            <a:r>
              <a:rPr lang="cs-CZ" dirty="0"/>
              <a:t>a) Mezinárodní spolupráce seniorských a </a:t>
            </a:r>
            <a:r>
              <a:rPr lang="cs-CZ" dirty="0" err="1"/>
              <a:t>proseniorských</a:t>
            </a:r>
            <a:r>
              <a:rPr lang="cs-CZ" dirty="0"/>
              <a:t> organizací; b) Přenos dobré praxe ze zahraničí; c) Účast na zahraničních konferencích. </a:t>
            </a:r>
          </a:p>
          <a:p>
            <a:pPr marL="0" indent="0">
              <a:buNone/>
            </a:pPr>
            <a:r>
              <a:rPr lang="cs-CZ" b="1" dirty="0"/>
              <a:t>Povinné indikátory sledované v rámci Podtitulu na podporu kapacit střešních seniorských a </a:t>
            </a:r>
            <a:r>
              <a:rPr lang="cs-CZ" b="1" dirty="0" err="1"/>
              <a:t>proseniorských</a:t>
            </a:r>
            <a:r>
              <a:rPr lang="cs-CZ" b="1" dirty="0"/>
              <a:t> organizací:</a:t>
            </a:r>
            <a:endParaRPr lang="cs-CZ" dirty="0"/>
          </a:p>
          <a:p>
            <a:pPr marL="0" indent="0">
              <a:buNone/>
            </a:pPr>
            <a:r>
              <a:rPr lang="cs-CZ" dirty="0"/>
              <a:t>1) Povinný obecný indikátor - Počet podpořených organizací; 2) Povinný podrobný indikátor dle typy aktivity - Je sledován počet organizací a míra naplnění cíle dle těchto oblastí: Metodická podpora; Edukační podpora a Poradenská podpora.</a:t>
            </a:r>
          </a:p>
          <a:p>
            <a:pPr marL="0" indent="0">
              <a:buNone/>
            </a:pPr>
            <a:r>
              <a:rPr lang="cs-CZ" b="1" dirty="0"/>
              <a:t>8. PUBLICITA PODPOŘENÝCH PROJEKTŮ</a:t>
            </a:r>
          </a:p>
          <a:p>
            <a:pPr marL="0" indent="0">
              <a:buNone/>
            </a:pPr>
            <a:r>
              <a:rPr lang="cs-CZ" dirty="0"/>
              <a:t>Poskytnutí podpory pro realizaci projektu musí být dostatečně zviditelněno a propagováno. Při propagaci projektu musí být uvedeno logo MPSV a text „NDT Senior“ nebo text „Aktivity projektu XY jsou podpořeny z dotačního titulu Podpora veřejně účelných aktivit seniorských a </a:t>
            </a:r>
            <a:r>
              <a:rPr lang="cs-CZ" dirty="0" err="1"/>
              <a:t>proseniorských</a:t>
            </a:r>
            <a:r>
              <a:rPr lang="cs-CZ" dirty="0"/>
              <a:t> organizací s celostátní působností.“ </a:t>
            </a:r>
          </a:p>
          <a:p>
            <a:pPr marL="0" indent="0">
              <a:spcBef>
                <a:spcPts val="0"/>
              </a:spcBef>
              <a:buNone/>
            </a:pPr>
            <a:endParaRPr lang="cs-CZ" dirty="0"/>
          </a:p>
        </p:txBody>
      </p:sp>
      <p:pic>
        <p:nvPicPr>
          <p:cNvPr id="4" name="Picture 5" descr="C:\BARA\MPSV-manualall\pptsablona\pruh.jpg">
            <a:extLst>
              <a:ext uri="{FF2B5EF4-FFF2-40B4-BE49-F238E27FC236}">
                <a16:creationId xmlns:a16="http://schemas.microsoft.com/office/drawing/2014/main" id="{1D6FCBC3-9CC3-4A76-A072-D25ED681791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695" y="25924"/>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022601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9EC032B-F6F9-1ECB-1430-FB9F230E9683}"/>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6739BE9F-BC10-2042-1676-336567A08BE1}"/>
              </a:ext>
            </a:extLst>
          </p:cNvPr>
          <p:cNvSpPr>
            <a:spLocks noGrp="1"/>
          </p:cNvSpPr>
          <p:nvPr>
            <p:ph type="title"/>
          </p:nvPr>
        </p:nvSpPr>
        <p:spPr>
          <a:xfrm>
            <a:off x="1363134" y="609600"/>
            <a:ext cx="8596668" cy="1320800"/>
          </a:xfrm>
        </p:spPr>
        <p:txBody>
          <a:bodyPr anchor="t">
            <a:normAutofit/>
          </a:bodyPr>
          <a:lstStyle/>
          <a:p>
            <a:r>
              <a:rPr lang="cs-CZ" b="1" dirty="0"/>
              <a:t>Kontakty</a:t>
            </a:r>
            <a:endParaRPr lang="cs-CZ" dirty="0"/>
          </a:p>
        </p:txBody>
      </p:sp>
      <p:sp>
        <p:nvSpPr>
          <p:cNvPr id="3" name="Zástupný obsah 2">
            <a:extLst>
              <a:ext uri="{FF2B5EF4-FFF2-40B4-BE49-F238E27FC236}">
                <a16:creationId xmlns:a16="http://schemas.microsoft.com/office/drawing/2014/main" id="{8C4DC460-A905-F700-C809-41355D172445}"/>
              </a:ext>
            </a:extLst>
          </p:cNvPr>
          <p:cNvSpPr>
            <a:spLocks noGrp="1"/>
          </p:cNvSpPr>
          <p:nvPr>
            <p:ph idx="1"/>
          </p:nvPr>
        </p:nvSpPr>
        <p:spPr>
          <a:xfrm>
            <a:off x="4547792" y="1419925"/>
            <a:ext cx="5207839" cy="3880773"/>
          </a:xfrm>
        </p:spPr>
        <p:txBody>
          <a:bodyPr>
            <a:normAutofit/>
          </a:bodyPr>
          <a:lstStyle/>
          <a:p>
            <a:pPr marL="0" indent="0">
              <a:buNone/>
            </a:pPr>
            <a:r>
              <a:rPr lang="cs-CZ" b="1" dirty="0"/>
              <a:t>OK služba senior:</a:t>
            </a:r>
          </a:p>
          <a:p>
            <a:pPr marL="0" indent="0">
              <a:buNone/>
            </a:pPr>
            <a:r>
              <a:rPr lang="cs-CZ" b="1"/>
              <a:t>Email: </a:t>
            </a:r>
            <a:r>
              <a:rPr lang="cs-CZ" b="1" u="sng">
                <a:hlinkClick r:id="rId2"/>
              </a:rPr>
              <a:t>technickapomoc@mpsv.cz</a:t>
            </a:r>
            <a:endParaRPr lang="cs-CZ" u="sng" dirty="0"/>
          </a:p>
          <a:p>
            <a:pPr marL="0" indent="0">
              <a:buNone/>
            </a:pPr>
            <a:endParaRPr lang="cs-CZ" b="1" dirty="0"/>
          </a:p>
          <a:p>
            <a:pPr marL="0" indent="0">
              <a:buNone/>
            </a:pPr>
            <a:r>
              <a:rPr lang="cs-CZ" b="1" dirty="0"/>
              <a:t>Emilie Jašová, MPSV:</a:t>
            </a:r>
          </a:p>
          <a:p>
            <a:pPr marL="0" indent="0">
              <a:buNone/>
            </a:pPr>
            <a:r>
              <a:rPr lang="cs-CZ" b="1" dirty="0"/>
              <a:t>Tel</a:t>
            </a:r>
            <a:r>
              <a:rPr lang="cs-CZ" b="1" dirty="0">
                <a:solidFill>
                  <a:schemeClr val="tx1"/>
                </a:solidFill>
              </a:rPr>
              <a:t>.: </a:t>
            </a:r>
            <a:r>
              <a:rPr lang="cs-CZ" dirty="0">
                <a:solidFill>
                  <a:schemeClr val="tx1"/>
                </a:solidFill>
              </a:rPr>
              <a:t>+420 950 192 863</a:t>
            </a:r>
          </a:p>
          <a:p>
            <a:pPr marL="0" indent="0">
              <a:buNone/>
            </a:pPr>
            <a:r>
              <a:rPr lang="cs-CZ" dirty="0"/>
              <a:t>Email: </a:t>
            </a:r>
            <a:r>
              <a:rPr lang="cs-CZ" dirty="0">
                <a:hlinkClick r:id="rId3"/>
              </a:rPr>
              <a:t>emilie.jasova@mpsv.cz</a:t>
            </a:r>
            <a:endParaRPr lang="cs-CZ" dirty="0"/>
          </a:p>
          <a:p>
            <a:endParaRPr lang="cs-CZ" dirty="0"/>
          </a:p>
          <a:p>
            <a:endParaRPr lang="cs-CZ" dirty="0"/>
          </a:p>
          <a:p>
            <a:endParaRPr lang="cs-CZ" dirty="0"/>
          </a:p>
        </p:txBody>
      </p:sp>
      <p:pic>
        <p:nvPicPr>
          <p:cNvPr id="4" name="Picture 5" descr="C:\BARA\MPSV-manualall\pptsablona\pruh.jpg">
            <a:extLst>
              <a:ext uri="{FF2B5EF4-FFF2-40B4-BE49-F238E27FC236}">
                <a16:creationId xmlns:a16="http://schemas.microsoft.com/office/drawing/2014/main" id="{9ED0E7CF-42BC-058C-94B2-A8EA6E07D57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08962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CEB7A8-C2FD-2C9B-8F9D-4146D6A1C8E8}"/>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6C25386E-215B-BD1A-BB6F-4EDCF9067FC9}"/>
              </a:ext>
            </a:extLst>
          </p:cNvPr>
          <p:cNvSpPr>
            <a:spLocks noGrp="1"/>
          </p:cNvSpPr>
          <p:nvPr>
            <p:ph idx="1"/>
          </p:nvPr>
        </p:nvSpPr>
        <p:spPr>
          <a:xfrm>
            <a:off x="685800" y="688158"/>
            <a:ext cx="10211585" cy="6169842"/>
          </a:xfrm>
        </p:spPr>
        <p:txBody>
          <a:bodyPr>
            <a:noAutofit/>
          </a:bodyPr>
          <a:lstStyle/>
          <a:p>
            <a:pPr marL="0" indent="0">
              <a:spcBef>
                <a:spcPts val="0"/>
              </a:spcBef>
              <a:buNone/>
            </a:pPr>
            <a:endParaRPr lang="cs-CZ" dirty="0"/>
          </a:p>
          <a:p>
            <a:pPr marL="0" indent="0">
              <a:spcBef>
                <a:spcPts val="0"/>
              </a:spcBef>
              <a:buNone/>
            </a:pPr>
            <a:endParaRPr lang="cs-CZ" dirty="0"/>
          </a:p>
          <a:p>
            <a:pPr marL="0" indent="0">
              <a:spcBef>
                <a:spcPts val="0"/>
              </a:spcBef>
              <a:buNone/>
            </a:pPr>
            <a:endParaRPr lang="cs-CZ" dirty="0"/>
          </a:p>
          <a:p>
            <a:pPr marL="0" indent="0">
              <a:spcBef>
                <a:spcPts val="0"/>
              </a:spcBef>
              <a:buNone/>
            </a:pPr>
            <a:r>
              <a:rPr lang="cs-CZ" dirty="0"/>
              <a:t>                             </a:t>
            </a:r>
          </a:p>
          <a:p>
            <a:pPr marL="0" indent="0">
              <a:spcBef>
                <a:spcPts val="0"/>
              </a:spcBef>
              <a:buNone/>
            </a:pPr>
            <a:endParaRPr lang="cs-CZ" dirty="0"/>
          </a:p>
          <a:p>
            <a:pPr marL="0" indent="0">
              <a:spcBef>
                <a:spcPts val="0"/>
              </a:spcBef>
              <a:buNone/>
            </a:pPr>
            <a:endParaRPr lang="cs-CZ" dirty="0"/>
          </a:p>
          <a:p>
            <a:pPr marL="0" indent="0">
              <a:spcBef>
                <a:spcPts val="0"/>
              </a:spcBef>
              <a:buNone/>
            </a:pPr>
            <a:endParaRPr lang="cs-CZ" dirty="0"/>
          </a:p>
          <a:p>
            <a:pPr marL="0" indent="0">
              <a:spcBef>
                <a:spcPts val="0"/>
              </a:spcBef>
              <a:buNone/>
            </a:pPr>
            <a:endParaRPr lang="cs-CZ" dirty="0"/>
          </a:p>
          <a:p>
            <a:pPr marL="0" indent="0">
              <a:spcBef>
                <a:spcPts val="0"/>
              </a:spcBef>
              <a:buNone/>
            </a:pPr>
            <a:r>
              <a:rPr lang="cs-CZ" dirty="0"/>
              <a:t>                     </a:t>
            </a:r>
            <a:r>
              <a:rPr lang="cs-CZ" sz="2400" b="1" dirty="0"/>
              <a:t>Děkuji za pozornost a těším se na spolupráci.</a:t>
            </a:r>
          </a:p>
        </p:txBody>
      </p:sp>
      <p:pic>
        <p:nvPicPr>
          <p:cNvPr id="4" name="Picture 5" descr="C:\BARA\MPSV-manualall\pptsablona\pruh.jpg">
            <a:extLst>
              <a:ext uri="{FF2B5EF4-FFF2-40B4-BE49-F238E27FC236}">
                <a16:creationId xmlns:a16="http://schemas.microsoft.com/office/drawing/2014/main" id="{E8733A76-04B3-6D42-9402-1BFBD5A689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695" y="25924"/>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961397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AAD8678-2ACC-1D79-AEC0-C3C708C660F0}"/>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80B86A7-A1EC-475B-9166-88902B033A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dpis 1">
            <a:extLst>
              <a:ext uri="{FF2B5EF4-FFF2-40B4-BE49-F238E27FC236}">
                <a16:creationId xmlns:a16="http://schemas.microsoft.com/office/drawing/2014/main" id="{14C4A2BD-6EEA-4337-579A-627C5F9FAB92}"/>
              </a:ext>
            </a:extLst>
          </p:cNvPr>
          <p:cNvSpPr>
            <a:spLocks noGrp="1"/>
          </p:cNvSpPr>
          <p:nvPr>
            <p:ph type="title"/>
          </p:nvPr>
        </p:nvSpPr>
        <p:spPr>
          <a:xfrm>
            <a:off x="2019302" y="188536"/>
            <a:ext cx="8596668" cy="628102"/>
          </a:xfrm>
        </p:spPr>
        <p:txBody>
          <a:bodyPr>
            <a:normAutofit fontScale="90000"/>
          </a:bodyPr>
          <a:lstStyle/>
          <a:p>
            <a:pPr>
              <a:defRPr/>
            </a:pPr>
            <a:r>
              <a:rPr lang="cs-CZ" dirty="0"/>
              <a:t>Dotační program VÚA – Úvod, Cíl a Účel (1) </a:t>
            </a:r>
          </a:p>
        </p:txBody>
      </p:sp>
      <p:sp>
        <p:nvSpPr>
          <p:cNvPr id="11" name="Isosceles Triangle 10">
            <a:extLst>
              <a:ext uri="{FF2B5EF4-FFF2-40B4-BE49-F238E27FC236}">
                <a16:creationId xmlns:a16="http://schemas.microsoft.com/office/drawing/2014/main" id="{C2C29CB1-9F74-4879-A6AF-AEA67B6F1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68580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cs-CZ"/>
          </a:p>
        </p:txBody>
      </p:sp>
      <p:sp>
        <p:nvSpPr>
          <p:cNvPr id="3" name="Zástupný obsah 2">
            <a:extLst>
              <a:ext uri="{FF2B5EF4-FFF2-40B4-BE49-F238E27FC236}">
                <a16:creationId xmlns:a16="http://schemas.microsoft.com/office/drawing/2014/main" id="{358D6061-AFCC-A15B-7327-885EF0AB3206}"/>
              </a:ext>
            </a:extLst>
          </p:cNvPr>
          <p:cNvSpPr>
            <a:spLocks noGrp="1"/>
          </p:cNvSpPr>
          <p:nvPr>
            <p:ph idx="1"/>
          </p:nvPr>
        </p:nvSpPr>
        <p:spPr>
          <a:xfrm>
            <a:off x="2019302" y="816638"/>
            <a:ext cx="8596668" cy="5666153"/>
          </a:xfrm>
        </p:spPr>
        <p:txBody>
          <a:bodyPr>
            <a:noAutofit/>
          </a:bodyPr>
          <a:lstStyle/>
          <a:p>
            <a:pPr marL="0" indent="0">
              <a:spcBef>
                <a:spcPts val="0"/>
              </a:spcBef>
              <a:buNone/>
            </a:pPr>
            <a:r>
              <a:rPr lang="cs-CZ" dirty="0"/>
              <a:t>Příloha č. 1 k Příkazu ministra č. 22/2025</a:t>
            </a:r>
          </a:p>
          <a:p>
            <a:pPr marL="0" indent="0">
              <a:spcBef>
                <a:spcPts val="0"/>
              </a:spcBef>
              <a:buNone/>
            </a:pPr>
            <a:endParaRPr lang="cs-CZ" dirty="0"/>
          </a:p>
          <a:p>
            <a:pPr marL="0" indent="0">
              <a:spcBef>
                <a:spcPts val="0"/>
              </a:spcBef>
              <a:buNone/>
            </a:pPr>
            <a:r>
              <a:rPr lang="cs-CZ" dirty="0"/>
              <a:t>Metodika Ministerstva práce a sociálních věcí pro použití finančních prostředků dotačního titulu „Podpora veřejně účelných aktivit seniorských a </a:t>
            </a:r>
            <a:r>
              <a:rPr lang="cs-CZ" dirty="0" err="1"/>
              <a:t>proseniorských</a:t>
            </a:r>
            <a:r>
              <a:rPr lang="cs-CZ" dirty="0"/>
              <a:t> organizací s celostátní působností“ pro rok 2026</a:t>
            </a:r>
          </a:p>
          <a:p>
            <a:pPr marL="0" lvl="0" indent="0">
              <a:spcBef>
                <a:spcPts val="0"/>
              </a:spcBef>
              <a:buNone/>
            </a:pPr>
            <a:endParaRPr lang="cs-CZ" b="1" dirty="0"/>
          </a:p>
          <a:p>
            <a:pPr marL="0" lvl="0" indent="0">
              <a:spcBef>
                <a:spcPts val="0"/>
              </a:spcBef>
              <a:buNone/>
            </a:pPr>
            <a:r>
              <a:rPr lang="cs-CZ" b="1" dirty="0"/>
              <a:t>1. ÚVOD</a:t>
            </a:r>
            <a:endParaRPr lang="cs-CZ" dirty="0"/>
          </a:p>
          <a:p>
            <a:pPr marL="0" lvl="0" indent="0">
              <a:spcBef>
                <a:spcPts val="0"/>
              </a:spcBef>
              <a:buNone/>
            </a:pPr>
            <a:r>
              <a:rPr lang="cs-CZ" dirty="0"/>
              <a:t>Ministerstvo práce a sociálních věcí (dále MPSV) v souladu s prioritami a cíli dokumentu „Strategický rámec přípravy na stárnutí společnosti 2021 – 2025“ vydává pro účely dotačního titulu „Podpora veřejně účelných aktivit seniorských a </a:t>
            </a:r>
            <a:r>
              <a:rPr lang="cs-CZ" dirty="0" err="1"/>
              <a:t>proseniorských</a:t>
            </a:r>
            <a:r>
              <a:rPr lang="cs-CZ" dirty="0"/>
              <a:t> organizací s celostátní působností“, zkráceně (dále jen „program VÚA“) Metodiku Ministerstva práce a sociálních věcí ČR pro použití finančních prostředků dotačního titulu „Podpora veřejně účelných aktivit seniorských a </a:t>
            </a:r>
            <a:r>
              <a:rPr lang="cs-CZ" dirty="0" err="1"/>
              <a:t>proseniorských</a:t>
            </a:r>
            <a:r>
              <a:rPr lang="cs-CZ" dirty="0"/>
              <a:t> organizací s celostátní působností“ pro rok 2026 (dále jen „Metodika”).</a:t>
            </a:r>
          </a:p>
          <a:p>
            <a:pPr marL="0" lvl="0" indent="0">
              <a:spcBef>
                <a:spcPts val="0"/>
              </a:spcBef>
              <a:buNone/>
            </a:pPr>
            <a:r>
              <a:rPr lang="cs-CZ" dirty="0"/>
              <a:t>Stanovuje závazné postupy a pravidla použití finančních prostředků určených na realizaci dotačního titulu.</a:t>
            </a:r>
          </a:p>
          <a:p>
            <a:pPr marL="0" lvl="0" indent="0">
              <a:spcBef>
                <a:spcPts val="0"/>
              </a:spcBef>
              <a:buNone/>
            </a:pPr>
            <a:r>
              <a:rPr lang="cs-CZ" dirty="0"/>
              <a:t>Celkový objem finančních prostředků na dotační titul je limitován objemem prostředků, který bude na tyto účely vyčleněn ve státním rozpočtu.</a:t>
            </a:r>
          </a:p>
        </p:txBody>
      </p:sp>
      <p:sp>
        <p:nvSpPr>
          <p:cNvPr id="13" name="Isosceles Triangle 12">
            <a:extLst>
              <a:ext uri="{FF2B5EF4-FFF2-40B4-BE49-F238E27FC236}">
                <a16:creationId xmlns:a16="http://schemas.microsoft.com/office/drawing/2014/main" id="{7E2C7115-5336-410C-AD71-0F0952A2E5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24290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cs-CZ"/>
          </a:p>
        </p:txBody>
      </p:sp>
      <p:pic>
        <p:nvPicPr>
          <p:cNvPr id="4" name="Picture 5" descr="C:\BARA\MPSV-manualall\pptsablona\pruh.jpg">
            <a:extLst>
              <a:ext uri="{FF2B5EF4-FFF2-40B4-BE49-F238E27FC236}">
                <a16:creationId xmlns:a16="http://schemas.microsoft.com/office/drawing/2014/main" id="{CBA29139-52AE-F69F-09AE-6BB35E7FF81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303179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CEB8626-99FD-861B-7314-3B6B87129FA7}"/>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F3672D-0059-08C8-1A8F-9558DF32A7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dpis 1">
            <a:extLst>
              <a:ext uri="{FF2B5EF4-FFF2-40B4-BE49-F238E27FC236}">
                <a16:creationId xmlns:a16="http://schemas.microsoft.com/office/drawing/2014/main" id="{DA81DC84-E722-62A1-30FE-6979F2468230}"/>
              </a:ext>
            </a:extLst>
          </p:cNvPr>
          <p:cNvSpPr>
            <a:spLocks noGrp="1"/>
          </p:cNvSpPr>
          <p:nvPr>
            <p:ph type="title"/>
          </p:nvPr>
        </p:nvSpPr>
        <p:spPr>
          <a:xfrm>
            <a:off x="2019302" y="188536"/>
            <a:ext cx="8596668" cy="628102"/>
          </a:xfrm>
        </p:spPr>
        <p:txBody>
          <a:bodyPr>
            <a:normAutofit fontScale="90000"/>
          </a:bodyPr>
          <a:lstStyle/>
          <a:p>
            <a:pPr>
              <a:defRPr/>
            </a:pPr>
            <a:r>
              <a:rPr lang="cs-CZ" dirty="0"/>
              <a:t>Dotační program VÚA – Úvod, Cíl a Účel (2) </a:t>
            </a:r>
          </a:p>
        </p:txBody>
      </p:sp>
      <p:sp>
        <p:nvSpPr>
          <p:cNvPr id="11" name="Isosceles Triangle 10">
            <a:extLst>
              <a:ext uri="{FF2B5EF4-FFF2-40B4-BE49-F238E27FC236}">
                <a16:creationId xmlns:a16="http://schemas.microsoft.com/office/drawing/2014/main" id="{3FBF97FE-4128-8CFA-D1D6-082F93CF19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68580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cs-CZ"/>
          </a:p>
        </p:txBody>
      </p:sp>
      <p:sp>
        <p:nvSpPr>
          <p:cNvPr id="3" name="Zástupný obsah 2">
            <a:extLst>
              <a:ext uri="{FF2B5EF4-FFF2-40B4-BE49-F238E27FC236}">
                <a16:creationId xmlns:a16="http://schemas.microsoft.com/office/drawing/2014/main" id="{7B52A706-E594-B104-FBDB-2A70C08DB703}"/>
              </a:ext>
            </a:extLst>
          </p:cNvPr>
          <p:cNvSpPr>
            <a:spLocks noGrp="1"/>
          </p:cNvSpPr>
          <p:nvPr>
            <p:ph idx="1"/>
          </p:nvPr>
        </p:nvSpPr>
        <p:spPr>
          <a:xfrm>
            <a:off x="1371599" y="816638"/>
            <a:ext cx="9893431" cy="5666153"/>
          </a:xfrm>
        </p:spPr>
        <p:txBody>
          <a:bodyPr>
            <a:noAutofit/>
          </a:bodyPr>
          <a:lstStyle/>
          <a:p>
            <a:pPr marL="0" lvl="0" indent="0">
              <a:spcBef>
                <a:spcPts val="0"/>
              </a:spcBef>
              <a:buNone/>
            </a:pPr>
            <a:r>
              <a:rPr lang="cs-CZ" b="1" dirty="0"/>
              <a:t>2. CÍL DOTAČNÍHO TITULU, ÚČEL DOTACE, PODPOROVANÉ OBLASTI</a:t>
            </a:r>
            <a:endParaRPr lang="cs-CZ" dirty="0"/>
          </a:p>
          <a:p>
            <a:pPr marL="0" lvl="0" indent="0">
              <a:spcBef>
                <a:spcPts val="0"/>
              </a:spcBef>
              <a:buNone/>
            </a:pPr>
            <a:r>
              <a:rPr lang="cs-CZ" dirty="0"/>
              <a:t>Cílem dotačního titulu je podpora veřejně účelných aktivit seniorských a </a:t>
            </a:r>
            <a:r>
              <a:rPr lang="cs-CZ" dirty="0" err="1"/>
              <a:t>proseniorských</a:t>
            </a:r>
            <a:r>
              <a:rPr lang="cs-CZ" dirty="0"/>
              <a:t> organizací s celostátní působností, hájení zájmů a práv seniorů a </a:t>
            </a:r>
            <a:r>
              <a:rPr lang="cs-CZ" dirty="0" err="1"/>
              <a:t>well-beingu</a:t>
            </a:r>
            <a:r>
              <a:rPr lang="cs-CZ" dirty="0"/>
              <a:t> a společenského uplatnění seniorů. </a:t>
            </a:r>
            <a:r>
              <a:rPr lang="cs-CZ" dirty="0">
                <a:solidFill>
                  <a:srgbClr val="FF0000"/>
                </a:solidFill>
              </a:rPr>
              <a:t>Dále je podporován přenos dobré praxe ze zahraničí do České republiky a sdílení českých zkušeností se zahraničím. Také je podporován rozvoj a zkvalitnění činnosti členů k posílení role střešních organizací jako partnera státu. </a:t>
            </a:r>
            <a:r>
              <a:rPr lang="cs-CZ" i="1">
                <a:solidFill>
                  <a:srgbClr val="00B0F0"/>
                </a:solidFill>
              </a:rPr>
              <a:t>(dále </a:t>
            </a:r>
            <a:r>
              <a:rPr lang="cs-CZ" i="1" dirty="0">
                <a:solidFill>
                  <a:srgbClr val="00B0F0"/>
                </a:solidFill>
              </a:rPr>
              <a:t>červený text představuje změny proti roku 2025).</a:t>
            </a:r>
            <a:endParaRPr lang="cs-CZ" i="1" dirty="0">
              <a:solidFill>
                <a:srgbClr val="00B0F0"/>
              </a:solidFill>
              <a:highlight>
                <a:srgbClr val="FFFF00"/>
              </a:highlight>
            </a:endParaRPr>
          </a:p>
          <a:p>
            <a:pPr marL="0" lvl="0" indent="0">
              <a:spcBef>
                <a:spcPts val="0"/>
              </a:spcBef>
              <a:buNone/>
            </a:pPr>
            <a:r>
              <a:rPr lang="cs-CZ" dirty="0"/>
              <a:t>Dotace ze státního rozpočtu se poskytuje na realizaci projektů nestátních neziskových organizací (dále jen „NNO“), které přispívají k naplňování cílů státní politiky. Ty vláda schválí na rozpočtový rok.</a:t>
            </a:r>
          </a:p>
          <a:p>
            <a:pPr marL="0" lvl="0" indent="0">
              <a:spcBef>
                <a:spcPts val="0"/>
              </a:spcBef>
              <a:buNone/>
            </a:pPr>
            <a:r>
              <a:rPr lang="cs-CZ" dirty="0"/>
              <a:t>Na dotaci v rámci dotačního titulu VÚA není v souladu s ustanoveními zákona právní nárok.</a:t>
            </a:r>
          </a:p>
          <a:p>
            <a:pPr marL="0" lvl="0" indent="0">
              <a:spcBef>
                <a:spcPts val="0"/>
              </a:spcBef>
              <a:buNone/>
            </a:pPr>
            <a:r>
              <a:rPr lang="cs-CZ" dirty="0"/>
              <a:t>MPSV jako poskytovatel dotace, si vyhrazuje právo na úpravu podmínek dotačního řízení (alokace finančních prostředků a zrušení již vyhlášeného dotačního řízení).</a:t>
            </a:r>
          </a:p>
          <a:p>
            <a:pPr marL="0" lvl="0" indent="0">
              <a:spcBef>
                <a:spcPts val="0"/>
              </a:spcBef>
              <a:buNone/>
            </a:pPr>
            <a:r>
              <a:rPr lang="cs-CZ" dirty="0"/>
              <a:t>Žadatel VÚA nesmí duplicitně žádat o financování aktivit, které financuje ze strukturálních fondů EU/EHP, </a:t>
            </a:r>
            <a:r>
              <a:rPr lang="cs-CZ" dirty="0">
                <a:solidFill>
                  <a:srgbClr val="FF0000"/>
                </a:solidFill>
              </a:rPr>
              <a:t>jsou financovány z účelově vázaných dotačních programů MPSV a krajů na sociální služby pro registrované poskytovatele sociálních služeb.</a:t>
            </a:r>
          </a:p>
        </p:txBody>
      </p:sp>
      <p:sp>
        <p:nvSpPr>
          <p:cNvPr id="13" name="Isosceles Triangle 12">
            <a:extLst>
              <a:ext uri="{FF2B5EF4-FFF2-40B4-BE49-F238E27FC236}">
                <a16:creationId xmlns:a16="http://schemas.microsoft.com/office/drawing/2014/main" id="{62631B9B-1CCC-14CA-31E7-4700C2FF98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24290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cs-CZ"/>
          </a:p>
        </p:txBody>
      </p:sp>
      <p:pic>
        <p:nvPicPr>
          <p:cNvPr id="4" name="Picture 5" descr="C:\BARA\MPSV-manualall\pptsablona\pruh.jpg">
            <a:extLst>
              <a:ext uri="{FF2B5EF4-FFF2-40B4-BE49-F238E27FC236}">
                <a16:creationId xmlns:a16="http://schemas.microsoft.com/office/drawing/2014/main" id="{926A30D2-2E4C-B78B-4F39-0C21FD1B76E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609031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E82319-6A50-2D42-D0B4-067FC441B09E}"/>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21C4812C-E427-8C23-C29F-6CCF5614464F}"/>
              </a:ext>
            </a:extLst>
          </p:cNvPr>
          <p:cNvSpPr>
            <a:spLocks noGrp="1"/>
          </p:cNvSpPr>
          <p:nvPr>
            <p:ph type="title"/>
          </p:nvPr>
        </p:nvSpPr>
        <p:spPr>
          <a:xfrm>
            <a:off x="2019302" y="188536"/>
            <a:ext cx="8596668" cy="628102"/>
          </a:xfrm>
        </p:spPr>
        <p:txBody>
          <a:bodyPr>
            <a:normAutofit fontScale="90000"/>
          </a:bodyPr>
          <a:lstStyle/>
          <a:p>
            <a:pPr>
              <a:defRPr/>
            </a:pPr>
            <a:r>
              <a:rPr lang="cs-CZ" dirty="0"/>
              <a:t>Dotační oblasti (1)</a:t>
            </a:r>
          </a:p>
        </p:txBody>
      </p:sp>
      <p:sp>
        <p:nvSpPr>
          <p:cNvPr id="3" name="Zástupný obsah 2">
            <a:extLst>
              <a:ext uri="{FF2B5EF4-FFF2-40B4-BE49-F238E27FC236}">
                <a16:creationId xmlns:a16="http://schemas.microsoft.com/office/drawing/2014/main" id="{A6ABDE5C-2032-E02D-F5F2-3D1AC7EEFB94}"/>
              </a:ext>
            </a:extLst>
          </p:cNvPr>
          <p:cNvSpPr>
            <a:spLocks noGrp="1"/>
          </p:cNvSpPr>
          <p:nvPr>
            <p:ph idx="1"/>
          </p:nvPr>
        </p:nvSpPr>
        <p:spPr>
          <a:xfrm>
            <a:off x="876693" y="688158"/>
            <a:ext cx="9888717" cy="6169842"/>
          </a:xfrm>
        </p:spPr>
        <p:txBody>
          <a:bodyPr>
            <a:noAutofit/>
          </a:bodyPr>
          <a:lstStyle/>
          <a:p>
            <a:pPr marL="0" indent="0">
              <a:spcBef>
                <a:spcPts val="0"/>
              </a:spcBef>
              <a:buNone/>
            </a:pPr>
            <a:r>
              <a:rPr lang="cs-CZ" dirty="0"/>
              <a:t>V rámci tohoto titulu budou podporovány 2 podprogramy:</a:t>
            </a:r>
          </a:p>
          <a:p>
            <a:pPr marL="0" lvl="0" indent="0">
              <a:spcBef>
                <a:spcPts val="0"/>
              </a:spcBef>
              <a:buNone/>
            </a:pPr>
            <a:r>
              <a:rPr lang="cs-CZ" dirty="0"/>
              <a:t>1. Podprogram na podporu veřejně účelných aktivit seniorských a </a:t>
            </a:r>
            <a:r>
              <a:rPr lang="cs-CZ" dirty="0" err="1"/>
              <a:t>proseniorských</a:t>
            </a:r>
            <a:r>
              <a:rPr lang="cs-CZ" dirty="0"/>
              <a:t> organizací</a:t>
            </a:r>
          </a:p>
          <a:p>
            <a:pPr marL="0" lvl="0" indent="0">
              <a:spcBef>
                <a:spcPts val="0"/>
              </a:spcBef>
              <a:buNone/>
            </a:pPr>
            <a:r>
              <a:rPr lang="cs-CZ" dirty="0"/>
              <a:t>2. Podprogram na podporu kapacit střešních seniorských a </a:t>
            </a:r>
            <a:r>
              <a:rPr lang="cs-CZ" dirty="0" err="1"/>
              <a:t>proseniorských</a:t>
            </a:r>
            <a:r>
              <a:rPr lang="cs-CZ" dirty="0"/>
              <a:t> organizací</a:t>
            </a:r>
          </a:p>
          <a:p>
            <a:pPr marL="0" indent="0">
              <a:spcBef>
                <a:spcPts val="0"/>
              </a:spcBef>
              <a:buNone/>
            </a:pPr>
            <a:r>
              <a:rPr lang="cs-CZ" dirty="0"/>
              <a:t>V rámci podtitulu 1 může žadatel podat pouze jednu projektovou žádost.</a:t>
            </a:r>
          </a:p>
          <a:p>
            <a:pPr marL="0" indent="0">
              <a:spcBef>
                <a:spcPts val="0"/>
              </a:spcBef>
              <a:buNone/>
            </a:pPr>
            <a:r>
              <a:rPr lang="cs-CZ" dirty="0"/>
              <a:t>Když je žadatel o dotaci zastřešující organizací a žádá o přidělení dotace v podprogramu 2, může současně podat jednu žádost na jeden projekt i v rámci podprogramu 1.</a:t>
            </a:r>
          </a:p>
          <a:p>
            <a:pPr marL="0" indent="0">
              <a:spcBef>
                <a:spcPts val="0"/>
              </a:spcBef>
              <a:buNone/>
            </a:pPr>
            <a:r>
              <a:rPr lang="cs-CZ" dirty="0"/>
              <a:t>2.1 </a:t>
            </a:r>
            <a:r>
              <a:rPr lang="cs-CZ" b="1" dirty="0"/>
              <a:t>Podprogram na podporu veřejně účelných aktivit seniorských a </a:t>
            </a:r>
            <a:r>
              <a:rPr lang="cs-CZ" b="1" dirty="0" err="1"/>
              <a:t>proseniorských</a:t>
            </a:r>
            <a:r>
              <a:rPr lang="cs-CZ" b="1" dirty="0"/>
              <a:t> organizací</a:t>
            </a:r>
            <a:endParaRPr lang="cs-CZ" dirty="0"/>
          </a:p>
          <a:p>
            <a:pPr marL="0" indent="0">
              <a:spcBef>
                <a:spcPts val="0"/>
              </a:spcBef>
              <a:buNone/>
            </a:pPr>
            <a:r>
              <a:rPr lang="cs-CZ" dirty="0"/>
              <a:t>Jsou podporovány projekty spadající pod jednu z následujících dotačních oblastí. Žadatel je přitom povinen vždy vybrat jednu příslušnou dotační oblast odpovídající plánovaným aktivitám daného projektu.</a:t>
            </a:r>
          </a:p>
          <a:p>
            <a:pPr marL="0" lvl="0" indent="0">
              <a:spcBef>
                <a:spcPts val="0"/>
              </a:spcBef>
              <a:buNone/>
            </a:pPr>
            <a:r>
              <a:rPr lang="cs-CZ" b="1" i="1" dirty="0"/>
              <a:t>I. Aktivity a činnosti přímo zaměřené na podporu seniorů</a:t>
            </a:r>
            <a:endParaRPr lang="cs-CZ" dirty="0"/>
          </a:p>
          <a:p>
            <a:pPr marL="0" indent="0">
              <a:spcBef>
                <a:spcPts val="0"/>
              </a:spcBef>
              <a:buNone/>
            </a:pPr>
            <a:r>
              <a:rPr lang="cs-CZ" dirty="0"/>
              <a:t>V rámci této oblasti lze poskytnout dotaci na výdaje spojené se zajištěním konkrétních veřejně účelných aktivit.</a:t>
            </a:r>
          </a:p>
          <a:p>
            <a:pPr lvl="0">
              <a:spcBef>
                <a:spcPts val="0"/>
              </a:spcBef>
            </a:pPr>
            <a:r>
              <a:rPr lang="cs-CZ" b="1" dirty="0">
                <a:solidFill>
                  <a:srgbClr val="FF0000"/>
                </a:solidFill>
              </a:rPr>
              <a:t>Prioritně podporované činnosti</a:t>
            </a:r>
            <a:endParaRPr lang="cs-CZ" dirty="0">
              <a:solidFill>
                <a:srgbClr val="FF0000"/>
              </a:solidFill>
            </a:endParaRPr>
          </a:p>
          <a:p>
            <a:pPr marL="0" indent="0">
              <a:spcBef>
                <a:spcPts val="0"/>
              </a:spcBef>
              <a:buNone/>
            </a:pPr>
            <a:r>
              <a:rPr lang="cs-CZ" dirty="0">
                <a:solidFill>
                  <a:srgbClr val="FF0000"/>
                </a:solidFill>
              </a:rPr>
              <a:t>Při hodnocení budou zvýhodněny projekty obsahující dvě a více činností. Žadatel získá bodové zvýhodnění, když bude žádat o činnosti, které prokazatelně odpovídají níže uvedeným:</a:t>
            </a:r>
          </a:p>
          <a:p>
            <a:pPr lvl="0">
              <a:spcBef>
                <a:spcPts val="0"/>
              </a:spcBef>
            </a:pPr>
            <a:r>
              <a:rPr lang="cs-CZ" dirty="0">
                <a:solidFill>
                  <a:srgbClr val="FF0000"/>
                </a:solidFill>
              </a:rPr>
              <a:t>Digitální vzdělávání a kybernetická bezpečnost – zvyšování digitální gramotnosti seniorů;</a:t>
            </a:r>
          </a:p>
          <a:p>
            <a:pPr lvl="0">
              <a:spcBef>
                <a:spcPts val="0"/>
              </a:spcBef>
            </a:pPr>
            <a:r>
              <a:rPr lang="cs-CZ" dirty="0">
                <a:solidFill>
                  <a:srgbClr val="FF0000"/>
                </a:solidFill>
              </a:rPr>
              <a:t>Duševní zdraví a </a:t>
            </a:r>
            <a:r>
              <a:rPr lang="cs-CZ" dirty="0" err="1">
                <a:solidFill>
                  <a:srgbClr val="FF0000"/>
                </a:solidFill>
              </a:rPr>
              <a:t>well-being</a:t>
            </a:r>
            <a:r>
              <a:rPr lang="cs-CZ" dirty="0">
                <a:solidFill>
                  <a:srgbClr val="FF0000"/>
                </a:solidFill>
              </a:rPr>
              <a:t> – podpora psychické pohody, prevence osamělosti;</a:t>
            </a:r>
          </a:p>
          <a:p>
            <a:pPr lvl="0">
              <a:spcBef>
                <a:spcPts val="0"/>
              </a:spcBef>
            </a:pPr>
            <a:r>
              <a:rPr lang="cs-CZ" dirty="0">
                <a:solidFill>
                  <a:srgbClr val="FF0000"/>
                </a:solidFill>
              </a:rPr>
              <a:t>Mezigenerační spolupráce – posilování solidarity a výměny zkušeností mezi generacemi;</a:t>
            </a:r>
          </a:p>
          <a:p>
            <a:pPr>
              <a:spcBef>
                <a:spcPts val="0"/>
              </a:spcBef>
            </a:pPr>
            <a:r>
              <a:rPr lang="cs-CZ" dirty="0">
                <a:solidFill>
                  <a:srgbClr val="FF0000"/>
                </a:solidFill>
              </a:rPr>
              <a:t>Prevence násilí, zneužívání a zanedbávání seniorů – posílení ochrany a bezpečí;</a:t>
            </a:r>
          </a:p>
          <a:p>
            <a:pPr lvl="0">
              <a:spcBef>
                <a:spcPts val="0"/>
              </a:spcBef>
            </a:pPr>
            <a:endParaRPr lang="cs-CZ" b="1" dirty="0"/>
          </a:p>
          <a:p>
            <a:pPr marL="0" lvl="0" indent="0">
              <a:spcBef>
                <a:spcPts val="0"/>
              </a:spcBef>
              <a:buNone/>
            </a:pPr>
            <a:endParaRPr lang="cs-CZ" dirty="0"/>
          </a:p>
        </p:txBody>
      </p:sp>
      <p:pic>
        <p:nvPicPr>
          <p:cNvPr id="4" name="Picture 5" descr="C:\BARA\MPSV-manualall\pptsablona\pruh.jpg">
            <a:extLst>
              <a:ext uri="{FF2B5EF4-FFF2-40B4-BE49-F238E27FC236}">
                <a16:creationId xmlns:a16="http://schemas.microsoft.com/office/drawing/2014/main" id="{B45AC255-B7B2-930E-4BB5-FC3EC186EEC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381722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03FD85-4F7A-A96B-95C3-F768661A471C}"/>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44B1C8FB-9765-9DB9-A382-A0BEE2FB3EED}"/>
              </a:ext>
            </a:extLst>
          </p:cNvPr>
          <p:cNvSpPr>
            <a:spLocks noGrp="1"/>
          </p:cNvSpPr>
          <p:nvPr>
            <p:ph type="title"/>
          </p:nvPr>
        </p:nvSpPr>
        <p:spPr>
          <a:xfrm>
            <a:off x="2019302" y="188536"/>
            <a:ext cx="8596668" cy="628102"/>
          </a:xfrm>
        </p:spPr>
        <p:txBody>
          <a:bodyPr>
            <a:normAutofit fontScale="90000"/>
          </a:bodyPr>
          <a:lstStyle/>
          <a:p>
            <a:pPr>
              <a:defRPr/>
            </a:pPr>
            <a:r>
              <a:rPr lang="cs-CZ" dirty="0"/>
              <a:t>Dotační oblasti (2)</a:t>
            </a:r>
          </a:p>
        </p:txBody>
      </p:sp>
      <p:sp>
        <p:nvSpPr>
          <p:cNvPr id="3" name="Zástupný obsah 2">
            <a:extLst>
              <a:ext uri="{FF2B5EF4-FFF2-40B4-BE49-F238E27FC236}">
                <a16:creationId xmlns:a16="http://schemas.microsoft.com/office/drawing/2014/main" id="{0398527C-24F5-CB9D-F81E-FCE5A375289F}"/>
              </a:ext>
            </a:extLst>
          </p:cNvPr>
          <p:cNvSpPr>
            <a:spLocks noGrp="1"/>
          </p:cNvSpPr>
          <p:nvPr>
            <p:ph idx="1"/>
          </p:nvPr>
        </p:nvSpPr>
        <p:spPr>
          <a:xfrm>
            <a:off x="876693" y="688158"/>
            <a:ext cx="9888717" cy="6169842"/>
          </a:xfrm>
        </p:spPr>
        <p:txBody>
          <a:bodyPr>
            <a:noAutofit/>
          </a:bodyPr>
          <a:lstStyle/>
          <a:p>
            <a:pPr lvl="0">
              <a:spcBef>
                <a:spcPts val="0"/>
              </a:spcBef>
            </a:pPr>
            <a:r>
              <a:rPr lang="cs-CZ" dirty="0">
                <a:solidFill>
                  <a:srgbClr val="FF0000"/>
                </a:solidFill>
              </a:rPr>
              <a:t>Aktivní a zdravý životní styl – podpora fyzické kondice a prevence civilizačních nemocí;</a:t>
            </a:r>
          </a:p>
          <a:p>
            <a:pPr lvl="0">
              <a:spcBef>
                <a:spcPts val="0"/>
              </a:spcBef>
            </a:pPr>
            <a:r>
              <a:rPr lang="cs-CZ" dirty="0">
                <a:solidFill>
                  <a:srgbClr val="FF0000"/>
                </a:solidFill>
              </a:rPr>
              <a:t>Age management v praxi – aktivity pro udržení pracovní schopnosti a uplatnitelnosti;</a:t>
            </a:r>
          </a:p>
          <a:p>
            <a:pPr lvl="0">
              <a:spcBef>
                <a:spcPts val="0"/>
              </a:spcBef>
            </a:pPr>
            <a:r>
              <a:rPr lang="cs-CZ" dirty="0">
                <a:solidFill>
                  <a:srgbClr val="FF0000"/>
                </a:solidFill>
              </a:rPr>
              <a:t>Zajištění vzdělávacích aktivit pro seniory – podpora udržení a zvyšování znalostí.</a:t>
            </a:r>
          </a:p>
          <a:p>
            <a:pPr lvl="0">
              <a:spcBef>
                <a:spcPts val="0"/>
              </a:spcBef>
            </a:pPr>
            <a:r>
              <a:rPr lang="cs-CZ" b="1" dirty="0">
                <a:solidFill>
                  <a:srgbClr val="FF0000"/>
                </a:solidFill>
              </a:rPr>
              <a:t>Dále podporované činnosti</a:t>
            </a:r>
            <a:endParaRPr lang="cs-CZ" dirty="0">
              <a:solidFill>
                <a:srgbClr val="FF0000"/>
              </a:solidFill>
            </a:endParaRPr>
          </a:p>
          <a:p>
            <a:pPr marL="0" indent="0">
              <a:spcBef>
                <a:spcPts val="0"/>
              </a:spcBef>
              <a:buNone/>
            </a:pPr>
            <a:r>
              <a:rPr lang="cs-CZ" dirty="0">
                <a:solidFill>
                  <a:srgbClr val="FF0000"/>
                </a:solidFill>
              </a:rPr>
              <a:t>Při hodnocení bude kladen důraz, aby projekty obsahovaly některé či více z níže uvedených činností:</a:t>
            </a:r>
          </a:p>
          <a:p>
            <a:pPr lvl="0">
              <a:spcBef>
                <a:spcPts val="0"/>
              </a:spcBef>
            </a:pPr>
            <a:r>
              <a:rPr lang="cs-CZ" dirty="0">
                <a:solidFill>
                  <a:srgbClr val="FF0000"/>
                </a:solidFill>
              </a:rPr>
              <a:t>Provoz dobrovolnické sítě a dobrovolnictví seniorů či dobrovolnictví cílené na seniory;</a:t>
            </a:r>
          </a:p>
          <a:p>
            <a:pPr lvl="0">
              <a:spcBef>
                <a:spcPts val="0"/>
              </a:spcBef>
            </a:pPr>
            <a:r>
              <a:rPr lang="cs-CZ" dirty="0">
                <a:solidFill>
                  <a:srgbClr val="FF0000"/>
                </a:solidFill>
              </a:rPr>
              <a:t>Mentoring a vzájemné učení – předávání dovedností a zkušeností, osobnostní rozvoj;</a:t>
            </a:r>
          </a:p>
          <a:p>
            <a:pPr lvl="0">
              <a:spcBef>
                <a:spcPts val="0"/>
              </a:spcBef>
            </a:pPr>
            <a:r>
              <a:rPr lang="cs-CZ" dirty="0">
                <a:solidFill>
                  <a:srgbClr val="FF0000"/>
                </a:solidFill>
              </a:rPr>
              <a:t>Podpora advokacie a hájení práv neformálních pečujících s důrazem na péči o seniory;</a:t>
            </a:r>
          </a:p>
          <a:p>
            <a:pPr lvl="0">
              <a:spcBef>
                <a:spcPts val="0"/>
              </a:spcBef>
            </a:pPr>
            <a:r>
              <a:rPr lang="cs-CZ" dirty="0">
                <a:solidFill>
                  <a:srgbClr val="FF0000"/>
                </a:solidFill>
              </a:rPr>
              <a:t>Osvětová činnost zaměřená na seniory;</a:t>
            </a:r>
          </a:p>
          <a:p>
            <a:pPr lvl="0">
              <a:spcBef>
                <a:spcPts val="0"/>
              </a:spcBef>
            </a:pPr>
            <a:r>
              <a:rPr lang="cs-CZ" dirty="0">
                <a:solidFill>
                  <a:srgbClr val="FF0000"/>
                </a:solidFill>
              </a:rPr>
              <a:t>Poradenství seniorům – odborné a specializované poradenství;</a:t>
            </a:r>
          </a:p>
          <a:p>
            <a:pPr lvl="0">
              <a:spcBef>
                <a:spcPts val="0"/>
              </a:spcBef>
            </a:pPr>
            <a:r>
              <a:rPr lang="cs-CZ" dirty="0" err="1">
                <a:solidFill>
                  <a:srgbClr val="FF0000"/>
                </a:solidFill>
              </a:rPr>
              <a:t>Advokační</a:t>
            </a:r>
            <a:r>
              <a:rPr lang="cs-CZ" dirty="0">
                <a:solidFill>
                  <a:srgbClr val="FF0000"/>
                </a:solidFill>
              </a:rPr>
              <a:t> pomoc seniorům – podpora při prosazování práv a zájmů seniorů;</a:t>
            </a:r>
          </a:p>
          <a:p>
            <a:pPr lvl="0">
              <a:spcBef>
                <a:spcPts val="0"/>
              </a:spcBef>
            </a:pPr>
            <a:r>
              <a:rPr lang="cs-CZ" dirty="0">
                <a:solidFill>
                  <a:srgbClr val="FF0000"/>
                </a:solidFill>
              </a:rPr>
              <a:t>Činnosti zaměřené na prevenci týrání, zneužívání a špatného zacházení se seniory;</a:t>
            </a:r>
          </a:p>
          <a:p>
            <a:pPr lvl="0">
              <a:spcBef>
                <a:spcPts val="0"/>
              </a:spcBef>
            </a:pPr>
            <a:r>
              <a:rPr lang="cs-CZ" dirty="0">
                <a:solidFill>
                  <a:srgbClr val="FF0000"/>
                </a:solidFill>
              </a:rPr>
              <a:t>Činnosti zaměřené na podporu bezpečí seniorů – podpora fyzické bezpečnosti;</a:t>
            </a:r>
          </a:p>
          <a:p>
            <a:pPr lvl="0">
              <a:spcBef>
                <a:spcPts val="0"/>
              </a:spcBef>
            </a:pPr>
            <a:r>
              <a:rPr lang="cs-CZ" dirty="0">
                <a:solidFill>
                  <a:srgbClr val="FF0000"/>
                </a:solidFill>
              </a:rPr>
              <a:t>Podpora neformálních pečujících – neformální péče nad rámec zákona č. 108/2006 Sb., o sociálních službách a prováděcí vyhlášky (podpora role pečujících).</a:t>
            </a:r>
          </a:p>
          <a:p>
            <a:pPr marL="0" indent="0">
              <a:spcBef>
                <a:spcPts val="0"/>
              </a:spcBef>
              <a:buNone/>
            </a:pPr>
            <a:r>
              <a:rPr lang="cs-CZ" dirty="0">
                <a:solidFill>
                  <a:schemeClr val="tx1"/>
                </a:solidFill>
              </a:rPr>
              <a:t>Činnosti a aktivity nesmí být poskytovány v rámci základních činností sociálních služeb dle zákona č. 108/2006 Sb., o sociálních službách. Současně musí být projekt v této dotační oblasti (I.) zaměřen v případě </a:t>
            </a:r>
            <a:r>
              <a:rPr lang="cs-CZ" dirty="0">
                <a:solidFill>
                  <a:srgbClr val="FF0000"/>
                </a:solidFill>
              </a:rPr>
              <a:t>prioritně podporovaných činností na dvě a více z výše vyjmenovaných aktivit. V případě dále podporovaných činností musí obsahovat 1 či více výše uvedených aktivit.</a:t>
            </a:r>
          </a:p>
          <a:p>
            <a:pPr marL="0" lvl="0" indent="0">
              <a:spcBef>
                <a:spcPts val="0"/>
              </a:spcBef>
              <a:buNone/>
            </a:pPr>
            <a:endParaRPr lang="cs-CZ" dirty="0"/>
          </a:p>
        </p:txBody>
      </p:sp>
      <p:pic>
        <p:nvPicPr>
          <p:cNvPr id="4" name="Picture 5" descr="C:\BARA\MPSV-manualall\pptsablona\pruh.jpg">
            <a:extLst>
              <a:ext uri="{FF2B5EF4-FFF2-40B4-BE49-F238E27FC236}">
                <a16:creationId xmlns:a16="http://schemas.microsoft.com/office/drawing/2014/main" id="{07B324B2-0B04-2685-5E75-2648D4A7340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947859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F05530-276C-44ED-DA6A-682E698D8FF8}"/>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3865EC04-B2CA-4E3E-19DD-52A5E2112517}"/>
              </a:ext>
            </a:extLst>
          </p:cNvPr>
          <p:cNvSpPr>
            <a:spLocks noGrp="1"/>
          </p:cNvSpPr>
          <p:nvPr>
            <p:ph type="title"/>
          </p:nvPr>
        </p:nvSpPr>
        <p:spPr>
          <a:xfrm>
            <a:off x="2019302" y="188536"/>
            <a:ext cx="8596668" cy="628102"/>
          </a:xfrm>
        </p:spPr>
        <p:txBody>
          <a:bodyPr>
            <a:normAutofit fontScale="90000"/>
          </a:bodyPr>
          <a:lstStyle/>
          <a:p>
            <a:pPr>
              <a:defRPr/>
            </a:pPr>
            <a:r>
              <a:rPr lang="cs-CZ" dirty="0"/>
              <a:t>Dotační oblasti (3)</a:t>
            </a:r>
          </a:p>
        </p:txBody>
      </p:sp>
      <p:sp>
        <p:nvSpPr>
          <p:cNvPr id="3" name="Zástupný obsah 2">
            <a:extLst>
              <a:ext uri="{FF2B5EF4-FFF2-40B4-BE49-F238E27FC236}">
                <a16:creationId xmlns:a16="http://schemas.microsoft.com/office/drawing/2014/main" id="{379A0E90-131A-E735-6749-5271DACA0FB5}"/>
              </a:ext>
            </a:extLst>
          </p:cNvPr>
          <p:cNvSpPr>
            <a:spLocks noGrp="1"/>
          </p:cNvSpPr>
          <p:nvPr>
            <p:ph idx="1"/>
          </p:nvPr>
        </p:nvSpPr>
        <p:spPr>
          <a:xfrm>
            <a:off x="876693" y="688158"/>
            <a:ext cx="9888717" cy="6169842"/>
          </a:xfrm>
        </p:spPr>
        <p:txBody>
          <a:bodyPr>
            <a:noAutofit/>
          </a:bodyPr>
          <a:lstStyle/>
          <a:p>
            <a:pPr marL="0" lvl="0" indent="0">
              <a:spcBef>
                <a:spcPts val="0"/>
              </a:spcBef>
              <a:buNone/>
            </a:pPr>
            <a:r>
              <a:rPr lang="cs-CZ" b="1" i="1" dirty="0"/>
              <a:t>II. Podpora mezinárodní spolupráce a zapojení do činnosti v mezinárodních organizacích hájících zájmy seniorů</a:t>
            </a:r>
            <a:endParaRPr lang="cs-CZ" dirty="0"/>
          </a:p>
          <a:p>
            <a:pPr marL="0" indent="0">
              <a:spcBef>
                <a:spcPts val="0"/>
              </a:spcBef>
              <a:buNone/>
            </a:pPr>
            <a:r>
              <a:rPr lang="cs-CZ" dirty="0"/>
              <a:t>Lze poskytnout dotaci na výdaje spojené s členstvím žadatele v mezinárodních organizacích (doklad o členství žadatele v mezinárodní organizaci; pozvánka na zahraniční akci). </a:t>
            </a:r>
            <a:r>
              <a:rPr lang="cs-CZ" dirty="0">
                <a:solidFill>
                  <a:srgbClr val="FF0000"/>
                </a:solidFill>
              </a:rPr>
              <a:t>Dále je žádáno poskytnutí výstupů pro spolupráci v zahraničí a vstupů z mezinárodní spolupráce pro ČR.</a:t>
            </a:r>
          </a:p>
          <a:p>
            <a:pPr>
              <a:spcBef>
                <a:spcPts val="0"/>
              </a:spcBef>
            </a:pPr>
            <a:r>
              <a:rPr lang="cs-CZ" b="1" dirty="0">
                <a:solidFill>
                  <a:srgbClr val="FF0000"/>
                </a:solidFill>
              </a:rPr>
              <a:t>Prioritně podporované aktivity:</a:t>
            </a:r>
            <a:endParaRPr lang="cs-CZ" dirty="0">
              <a:solidFill>
                <a:srgbClr val="FF0000"/>
              </a:solidFill>
            </a:endParaRPr>
          </a:p>
          <a:p>
            <a:pPr marL="0" indent="0">
              <a:spcBef>
                <a:spcPts val="0"/>
              </a:spcBef>
              <a:buNone/>
            </a:pPr>
            <a:r>
              <a:rPr lang="cs-CZ" dirty="0">
                <a:solidFill>
                  <a:srgbClr val="FF0000"/>
                </a:solidFill>
              </a:rPr>
              <a:t>Při hodnocení zvýhodněny projekty obsahující dvě a více aktivit. Bodové zvýhodnění, když žadatel žádá o aktivity v těchto třech tématech:</a:t>
            </a:r>
          </a:p>
          <a:p>
            <a:pPr marL="0" lvl="0" indent="0">
              <a:spcBef>
                <a:spcPts val="0"/>
              </a:spcBef>
              <a:buNone/>
            </a:pPr>
            <a:r>
              <a:rPr lang="cs-CZ" dirty="0">
                <a:solidFill>
                  <a:schemeClr val="tx1"/>
                </a:solidFill>
              </a:rPr>
              <a:t>1. Úhrada členských příspěvků v mezinárodních organizacích:</a:t>
            </a:r>
          </a:p>
          <a:p>
            <a:pPr lvl="0">
              <a:spcBef>
                <a:spcPts val="0"/>
              </a:spcBef>
            </a:pPr>
            <a:r>
              <a:rPr lang="cs-CZ" dirty="0">
                <a:solidFill>
                  <a:srgbClr val="FF0000"/>
                </a:solidFill>
              </a:rPr>
              <a:t>Rozvoj dlouhodobé účasti v mezinárodních organizacích hájících zájmy seniorů;</a:t>
            </a:r>
          </a:p>
          <a:p>
            <a:pPr lvl="0">
              <a:spcBef>
                <a:spcPts val="0"/>
              </a:spcBef>
            </a:pPr>
            <a:r>
              <a:rPr lang="cs-CZ" dirty="0">
                <a:solidFill>
                  <a:srgbClr val="FF0000"/>
                </a:solidFill>
              </a:rPr>
              <a:t>Spolupráce na přípravě mezinárodních politik a strategií v oblasti stárnutí.</a:t>
            </a:r>
          </a:p>
          <a:p>
            <a:pPr marL="0" lvl="0" indent="0">
              <a:spcBef>
                <a:spcPts val="0"/>
              </a:spcBef>
              <a:buNone/>
            </a:pPr>
            <a:r>
              <a:rPr lang="cs-CZ" dirty="0">
                <a:solidFill>
                  <a:schemeClr val="tx1"/>
                </a:solidFill>
              </a:rPr>
              <a:t>2. Účast na zahraničních konferencích:</a:t>
            </a:r>
          </a:p>
          <a:p>
            <a:pPr lvl="0">
              <a:spcBef>
                <a:spcPts val="0"/>
              </a:spcBef>
            </a:pPr>
            <a:r>
              <a:rPr lang="cs-CZ" dirty="0">
                <a:solidFill>
                  <a:srgbClr val="FF0000"/>
                </a:solidFill>
              </a:rPr>
              <a:t>Systematický přenos dobré praxe ze zahraničí do ČR.</a:t>
            </a:r>
          </a:p>
          <a:p>
            <a:pPr marL="0" lvl="0" indent="0">
              <a:spcBef>
                <a:spcPts val="0"/>
              </a:spcBef>
              <a:buNone/>
            </a:pPr>
            <a:r>
              <a:rPr lang="cs-CZ" dirty="0">
                <a:solidFill>
                  <a:schemeClr val="tx1"/>
                </a:solidFill>
              </a:rPr>
              <a:t>3. Zahraniční služební cesta v rámci oficiální aktivity pořádané mezinárodní organizací (např. setkání výboru, seminář)</a:t>
            </a:r>
          </a:p>
          <a:p>
            <a:pPr lvl="0">
              <a:spcBef>
                <a:spcPts val="0"/>
              </a:spcBef>
            </a:pPr>
            <a:r>
              <a:rPr lang="cs-CZ" dirty="0">
                <a:solidFill>
                  <a:srgbClr val="FF0000"/>
                </a:solidFill>
              </a:rPr>
              <a:t>Budování aliancí a koalic s mezinárodními partnery;</a:t>
            </a:r>
          </a:p>
          <a:p>
            <a:pPr lvl="0">
              <a:spcBef>
                <a:spcPts val="0"/>
              </a:spcBef>
            </a:pPr>
            <a:r>
              <a:rPr lang="cs-CZ" dirty="0">
                <a:solidFill>
                  <a:srgbClr val="FF0000"/>
                </a:solidFill>
              </a:rPr>
              <a:t>Aktivní zapojení do mezinárodních pracovních skupin.</a:t>
            </a:r>
          </a:p>
          <a:p>
            <a:pPr marL="0" lvl="0" indent="0">
              <a:spcBef>
                <a:spcPts val="0"/>
              </a:spcBef>
              <a:buNone/>
            </a:pPr>
            <a:endParaRPr lang="cs-CZ" dirty="0"/>
          </a:p>
        </p:txBody>
      </p:sp>
      <p:pic>
        <p:nvPicPr>
          <p:cNvPr id="4" name="Picture 5" descr="C:\BARA\MPSV-manualall\pptsablona\pruh.jpg">
            <a:extLst>
              <a:ext uri="{FF2B5EF4-FFF2-40B4-BE49-F238E27FC236}">
                <a16:creationId xmlns:a16="http://schemas.microsoft.com/office/drawing/2014/main" id="{026AB265-9841-74E1-6316-E6C7D998FE5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742522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3A4D7B-361C-42E4-F6C3-550FC3A89198}"/>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C4B3E906-5367-A960-7AAD-8F0D1D6C5BD5}"/>
              </a:ext>
            </a:extLst>
          </p:cNvPr>
          <p:cNvSpPr>
            <a:spLocks noGrp="1"/>
          </p:cNvSpPr>
          <p:nvPr>
            <p:ph type="title"/>
          </p:nvPr>
        </p:nvSpPr>
        <p:spPr>
          <a:xfrm>
            <a:off x="2019302" y="188536"/>
            <a:ext cx="8596668" cy="628102"/>
          </a:xfrm>
        </p:spPr>
        <p:txBody>
          <a:bodyPr>
            <a:normAutofit fontScale="90000"/>
          </a:bodyPr>
          <a:lstStyle/>
          <a:p>
            <a:pPr>
              <a:defRPr/>
            </a:pPr>
            <a:r>
              <a:rPr lang="cs-CZ" dirty="0"/>
              <a:t>Dotační oblasti (4)</a:t>
            </a:r>
          </a:p>
        </p:txBody>
      </p:sp>
      <p:sp>
        <p:nvSpPr>
          <p:cNvPr id="3" name="Zástupný obsah 2">
            <a:extLst>
              <a:ext uri="{FF2B5EF4-FFF2-40B4-BE49-F238E27FC236}">
                <a16:creationId xmlns:a16="http://schemas.microsoft.com/office/drawing/2014/main" id="{718F4530-8689-8CCF-FD10-5C8B7348E0BA}"/>
              </a:ext>
            </a:extLst>
          </p:cNvPr>
          <p:cNvSpPr>
            <a:spLocks noGrp="1"/>
          </p:cNvSpPr>
          <p:nvPr>
            <p:ph idx="1"/>
          </p:nvPr>
        </p:nvSpPr>
        <p:spPr>
          <a:xfrm>
            <a:off x="876693" y="688158"/>
            <a:ext cx="9888717" cy="6169842"/>
          </a:xfrm>
        </p:spPr>
        <p:txBody>
          <a:bodyPr>
            <a:noAutofit/>
          </a:bodyPr>
          <a:lstStyle/>
          <a:p>
            <a:pPr>
              <a:spcBef>
                <a:spcPts val="0"/>
              </a:spcBef>
            </a:pPr>
            <a:r>
              <a:rPr lang="cs-CZ" b="1" dirty="0">
                <a:solidFill>
                  <a:srgbClr val="FF0000"/>
                </a:solidFill>
              </a:rPr>
              <a:t>Dále podporované aktivity</a:t>
            </a:r>
            <a:endParaRPr lang="cs-CZ" dirty="0">
              <a:solidFill>
                <a:srgbClr val="FF0000"/>
              </a:solidFill>
            </a:endParaRPr>
          </a:p>
          <a:p>
            <a:pPr marL="0" indent="0">
              <a:spcBef>
                <a:spcPts val="0"/>
              </a:spcBef>
              <a:buNone/>
            </a:pPr>
            <a:r>
              <a:rPr lang="cs-CZ" dirty="0">
                <a:solidFill>
                  <a:srgbClr val="FF0000"/>
                </a:solidFill>
              </a:rPr>
              <a:t>Při hodnocení kladen důraz na to, aby projekty obsahovaly některé či více </a:t>
            </a:r>
            <a:br>
              <a:rPr lang="cs-CZ" dirty="0">
                <a:solidFill>
                  <a:srgbClr val="FF0000"/>
                </a:solidFill>
              </a:rPr>
            </a:br>
            <a:r>
              <a:rPr lang="cs-CZ" dirty="0">
                <a:solidFill>
                  <a:srgbClr val="FF0000"/>
                </a:solidFill>
              </a:rPr>
              <a:t>aktivit ve dvou tématech níže:</a:t>
            </a:r>
          </a:p>
          <a:p>
            <a:pPr marL="0" lvl="0" indent="0">
              <a:spcBef>
                <a:spcPts val="0"/>
              </a:spcBef>
              <a:buNone/>
            </a:pPr>
            <a:r>
              <a:rPr lang="cs-CZ" dirty="0">
                <a:solidFill>
                  <a:schemeClr val="tx1"/>
                </a:solidFill>
              </a:rPr>
              <a:t>1. Mezinárodní spolupráce seniorských a </a:t>
            </a:r>
            <a:r>
              <a:rPr lang="cs-CZ" dirty="0" err="1">
                <a:solidFill>
                  <a:schemeClr val="tx1"/>
                </a:solidFill>
              </a:rPr>
              <a:t>proseniorských</a:t>
            </a:r>
            <a:r>
              <a:rPr lang="cs-CZ" dirty="0">
                <a:solidFill>
                  <a:schemeClr val="tx1"/>
                </a:solidFill>
              </a:rPr>
              <a:t> organizací:</a:t>
            </a:r>
          </a:p>
          <a:p>
            <a:pPr lvl="0">
              <a:spcBef>
                <a:spcPts val="0"/>
              </a:spcBef>
            </a:pPr>
            <a:r>
              <a:rPr lang="cs-CZ" dirty="0">
                <a:solidFill>
                  <a:srgbClr val="FF0000"/>
                </a:solidFill>
              </a:rPr>
              <a:t>Posílení role českých organizací v mezinárodních sítích;</a:t>
            </a:r>
          </a:p>
          <a:p>
            <a:pPr lvl="0">
              <a:spcBef>
                <a:spcPts val="0"/>
              </a:spcBef>
            </a:pPr>
            <a:r>
              <a:rPr lang="cs-CZ" dirty="0">
                <a:solidFill>
                  <a:srgbClr val="FF0000"/>
                </a:solidFill>
              </a:rPr>
              <a:t>Prezentace výsledků českých projektů na mezinárodních fórech.</a:t>
            </a:r>
          </a:p>
          <a:p>
            <a:pPr marL="0" lvl="0" indent="0">
              <a:spcBef>
                <a:spcPts val="0"/>
              </a:spcBef>
              <a:buNone/>
            </a:pPr>
            <a:r>
              <a:rPr lang="cs-CZ" dirty="0">
                <a:solidFill>
                  <a:schemeClr val="tx1"/>
                </a:solidFill>
              </a:rPr>
              <a:t>2. Přenos dobré praxe ze zahraničí:</a:t>
            </a:r>
          </a:p>
          <a:p>
            <a:pPr lvl="0">
              <a:spcBef>
                <a:spcPts val="0"/>
              </a:spcBef>
            </a:pPr>
            <a:r>
              <a:rPr lang="cs-CZ" dirty="0">
                <a:solidFill>
                  <a:srgbClr val="FF0000"/>
                </a:solidFill>
              </a:rPr>
              <a:t>Sdílení českých zkušeností v zahraničí;</a:t>
            </a:r>
          </a:p>
          <a:p>
            <a:pPr lvl="0">
              <a:spcBef>
                <a:spcPts val="0"/>
              </a:spcBef>
            </a:pPr>
            <a:r>
              <a:rPr lang="cs-CZ" dirty="0">
                <a:solidFill>
                  <a:srgbClr val="FF0000"/>
                </a:solidFill>
              </a:rPr>
              <a:t>Účast na mezinárodních vzdělávacích a výzkumných projektech;</a:t>
            </a:r>
          </a:p>
          <a:p>
            <a:pPr lvl="0">
              <a:spcBef>
                <a:spcPts val="0"/>
              </a:spcBef>
            </a:pPr>
            <a:r>
              <a:rPr lang="cs-CZ" dirty="0">
                <a:solidFill>
                  <a:srgbClr val="FF0000"/>
                </a:solidFill>
              </a:rPr>
              <a:t>Organizace bilaterálních či multilaterálních setkání se zahraničními partnery.</a:t>
            </a:r>
          </a:p>
          <a:p>
            <a:pPr marL="0" indent="0">
              <a:spcBef>
                <a:spcPts val="0"/>
              </a:spcBef>
              <a:buNone/>
            </a:pPr>
            <a:r>
              <a:rPr lang="cs-CZ" b="1" dirty="0">
                <a:solidFill>
                  <a:srgbClr val="FF0000"/>
                </a:solidFill>
              </a:rPr>
              <a:t>Projekt v této dotační oblasti (II.) musí být zaměřen v případě prioritně podporovaných aktivity na dvě a více z výše uvedených aktivit. U podporovaných aktivit musí obsahovat 1 či více výše uvedených podporovaných aktivit. </a:t>
            </a:r>
            <a:endParaRPr lang="cs-CZ" dirty="0">
              <a:solidFill>
                <a:srgbClr val="FF0000"/>
              </a:solidFill>
            </a:endParaRPr>
          </a:p>
          <a:p>
            <a:pPr marL="0" indent="0">
              <a:spcBef>
                <a:spcPts val="0"/>
              </a:spcBef>
              <a:buNone/>
            </a:pPr>
            <a:r>
              <a:rPr lang="cs-CZ" b="1" dirty="0"/>
              <a:t>2.2 Podprogram na podporu kapacit střešních seniorských a </a:t>
            </a:r>
            <a:r>
              <a:rPr lang="cs-CZ" b="1" dirty="0" err="1"/>
              <a:t>proseniorských</a:t>
            </a:r>
            <a:r>
              <a:rPr lang="cs-CZ" b="1" dirty="0"/>
              <a:t> organizací</a:t>
            </a:r>
          </a:p>
          <a:p>
            <a:pPr marL="0" indent="0">
              <a:spcBef>
                <a:spcPts val="0"/>
              </a:spcBef>
              <a:buNone/>
            </a:pPr>
            <a:r>
              <a:rPr lang="cs-CZ" dirty="0"/>
              <a:t>Je prioritně zaměřen na NNO na podporu seniorů, které působí jako tzv. zastřešující organizace v oblasti seniorských a </a:t>
            </a:r>
            <a:r>
              <a:rPr lang="cs-CZ" dirty="0" err="1"/>
              <a:t>proseniorských</a:t>
            </a:r>
            <a:r>
              <a:rPr lang="cs-CZ" dirty="0"/>
              <a:t> služeb.</a:t>
            </a:r>
          </a:p>
          <a:p>
            <a:pPr marL="0" indent="0">
              <a:spcBef>
                <a:spcPts val="0"/>
              </a:spcBef>
              <a:buNone/>
            </a:pPr>
            <a:r>
              <a:rPr lang="cs-CZ" dirty="0"/>
              <a:t>Cílem je podpora střešních seniorských a </a:t>
            </a:r>
            <a:r>
              <a:rPr lang="cs-CZ" dirty="0" err="1"/>
              <a:t>proseniorských</a:t>
            </a:r>
            <a:r>
              <a:rPr lang="cs-CZ" dirty="0"/>
              <a:t> organizací, které z dotace podpoří rozvoj a zkvalitňování činnosti svých členů, posílí roli střešní organizace jako partnera státu.</a:t>
            </a:r>
          </a:p>
          <a:p>
            <a:pPr marL="0" indent="0">
              <a:spcBef>
                <a:spcPts val="0"/>
              </a:spcBef>
              <a:buNone/>
            </a:pPr>
            <a:r>
              <a:rPr lang="cs-CZ" dirty="0"/>
              <a:t>Je poskytována dotace k financování nákladů střešních organizací, které souvisejí s podporou poboček nebo členských organizací. </a:t>
            </a:r>
          </a:p>
          <a:p>
            <a:pPr marL="0" indent="0">
              <a:spcBef>
                <a:spcPts val="0"/>
              </a:spcBef>
              <a:buNone/>
            </a:pPr>
            <a:r>
              <a:rPr lang="cs-CZ" dirty="0"/>
              <a:t>Podpora je doplňkově určena na participační a </a:t>
            </a:r>
            <a:r>
              <a:rPr lang="cs-CZ" dirty="0" err="1"/>
              <a:t>advokační</a:t>
            </a:r>
            <a:r>
              <a:rPr lang="cs-CZ" dirty="0"/>
              <a:t> činnost (zastupování zájmů členských organizací vůči orgánům státní správy a samosprávy). </a:t>
            </a:r>
          </a:p>
          <a:p>
            <a:pPr marL="0" lvl="0" indent="0">
              <a:spcBef>
                <a:spcPts val="0"/>
              </a:spcBef>
              <a:buNone/>
            </a:pPr>
            <a:endParaRPr lang="cs-CZ" dirty="0"/>
          </a:p>
        </p:txBody>
      </p:sp>
      <p:pic>
        <p:nvPicPr>
          <p:cNvPr id="4" name="Picture 5" descr="C:\BARA\MPSV-manualall\pptsablona\pruh.jpg">
            <a:extLst>
              <a:ext uri="{FF2B5EF4-FFF2-40B4-BE49-F238E27FC236}">
                <a16:creationId xmlns:a16="http://schemas.microsoft.com/office/drawing/2014/main" id="{97C46FBD-C7F1-6310-166F-7E8A53FB2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4228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CE52E2-ABEE-E415-35C8-CA02A6D749DC}"/>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A969A1DF-E715-47F2-6543-72F1651C38BD}"/>
              </a:ext>
            </a:extLst>
          </p:cNvPr>
          <p:cNvSpPr>
            <a:spLocks noGrp="1"/>
          </p:cNvSpPr>
          <p:nvPr>
            <p:ph type="title"/>
          </p:nvPr>
        </p:nvSpPr>
        <p:spPr>
          <a:xfrm>
            <a:off x="2019302" y="188536"/>
            <a:ext cx="8596668" cy="628102"/>
          </a:xfrm>
        </p:spPr>
        <p:txBody>
          <a:bodyPr>
            <a:normAutofit fontScale="90000"/>
          </a:bodyPr>
          <a:lstStyle/>
          <a:p>
            <a:pPr>
              <a:defRPr/>
            </a:pPr>
            <a:r>
              <a:rPr lang="cs-CZ" dirty="0"/>
              <a:t>Dotační oblasti (5)</a:t>
            </a:r>
          </a:p>
        </p:txBody>
      </p:sp>
      <p:sp>
        <p:nvSpPr>
          <p:cNvPr id="3" name="Zástupný obsah 2">
            <a:extLst>
              <a:ext uri="{FF2B5EF4-FFF2-40B4-BE49-F238E27FC236}">
                <a16:creationId xmlns:a16="http://schemas.microsoft.com/office/drawing/2014/main" id="{0F081619-2C4A-ADD1-C16C-E2E5CD02DD9D}"/>
              </a:ext>
            </a:extLst>
          </p:cNvPr>
          <p:cNvSpPr>
            <a:spLocks noGrp="1"/>
          </p:cNvSpPr>
          <p:nvPr>
            <p:ph idx="1"/>
          </p:nvPr>
        </p:nvSpPr>
        <p:spPr>
          <a:xfrm>
            <a:off x="876693" y="688158"/>
            <a:ext cx="9888717" cy="6169842"/>
          </a:xfrm>
        </p:spPr>
        <p:txBody>
          <a:bodyPr>
            <a:noAutofit/>
          </a:bodyPr>
          <a:lstStyle/>
          <a:p>
            <a:pPr>
              <a:spcBef>
                <a:spcPts val="0"/>
              </a:spcBef>
            </a:pPr>
            <a:r>
              <a:rPr lang="cs-CZ" b="1" dirty="0">
                <a:solidFill>
                  <a:srgbClr val="FF0000"/>
                </a:solidFill>
              </a:rPr>
              <a:t>Prioritně podporované aktivity</a:t>
            </a:r>
            <a:endParaRPr lang="cs-CZ" dirty="0">
              <a:solidFill>
                <a:srgbClr val="FF0000"/>
              </a:solidFill>
            </a:endParaRPr>
          </a:p>
          <a:p>
            <a:pPr marL="0" indent="0">
              <a:spcBef>
                <a:spcPts val="0"/>
              </a:spcBef>
              <a:buNone/>
            </a:pPr>
            <a:r>
              <a:rPr lang="cs-CZ" dirty="0">
                <a:solidFill>
                  <a:srgbClr val="FF0000"/>
                </a:solidFill>
              </a:rPr>
              <a:t>Zvýhodněny jsou projekty obsahující dvě a více z aktivit. Žadatel bude žádat o aktivity, které prokazatelně odpovídají následujícím:</a:t>
            </a:r>
          </a:p>
          <a:p>
            <a:pPr marL="0" lvl="0" indent="0">
              <a:spcBef>
                <a:spcPts val="0"/>
              </a:spcBef>
              <a:buNone/>
            </a:pPr>
            <a:r>
              <a:rPr lang="cs-CZ" b="1" dirty="0">
                <a:solidFill>
                  <a:srgbClr val="FF0000"/>
                </a:solidFill>
              </a:rPr>
              <a:t>1. Rozvoj profesionálního zázemí střešních organizací </a:t>
            </a:r>
            <a:r>
              <a:rPr lang="cs-CZ" dirty="0">
                <a:solidFill>
                  <a:srgbClr val="FF0000"/>
                </a:solidFill>
              </a:rPr>
              <a:t>(např. podpora výzkumných aktivit);</a:t>
            </a:r>
          </a:p>
          <a:p>
            <a:pPr marL="0" lvl="0" indent="0">
              <a:spcBef>
                <a:spcPts val="0"/>
              </a:spcBef>
              <a:buNone/>
            </a:pPr>
            <a:r>
              <a:rPr lang="cs-CZ" b="1" dirty="0">
                <a:solidFill>
                  <a:srgbClr val="FF0000"/>
                </a:solidFill>
              </a:rPr>
              <a:t>2. Digitalizace komunikace a vzdělávání </a:t>
            </a:r>
            <a:r>
              <a:rPr lang="cs-CZ" dirty="0">
                <a:solidFill>
                  <a:srgbClr val="FF0000"/>
                </a:solidFill>
              </a:rPr>
              <a:t>(např. online vzdělávací kurzy); </a:t>
            </a:r>
          </a:p>
          <a:p>
            <a:pPr marL="0" lvl="0" indent="0">
              <a:spcBef>
                <a:spcPts val="0"/>
              </a:spcBef>
              <a:buNone/>
            </a:pPr>
            <a:r>
              <a:rPr lang="cs-CZ" b="1" dirty="0">
                <a:solidFill>
                  <a:srgbClr val="FF0000"/>
                </a:solidFill>
              </a:rPr>
              <a:t>3. Podpora mezigenerační a mezioborové spolupráce </a:t>
            </a:r>
            <a:r>
              <a:rPr lang="cs-CZ" dirty="0">
                <a:solidFill>
                  <a:srgbClr val="FF0000"/>
                </a:solidFill>
              </a:rPr>
              <a:t>(např. zapojení mladší generace i odborníků z oblasti zdraví);</a:t>
            </a:r>
          </a:p>
          <a:p>
            <a:pPr marL="0" lvl="0" indent="0">
              <a:spcBef>
                <a:spcPts val="0"/>
              </a:spcBef>
              <a:buNone/>
            </a:pPr>
            <a:r>
              <a:rPr lang="cs-CZ" b="1" dirty="0">
                <a:solidFill>
                  <a:srgbClr val="FF0000"/>
                </a:solidFill>
              </a:rPr>
              <a:t>4. Posílení role střešních organizací jako partnera státu </a:t>
            </a:r>
            <a:r>
              <a:rPr lang="cs-CZ" dirty="0">
                <a:solidFill>
                  <a:srgbClr val="FF0000"/>
                </a:solidFill>
              </a:rPr>
              <a:t>(např. zastupování seniorů při tvorbě strategických dokumentů);</a:t>
            </a:r>
          </a:p>
          <a:p>
            <a:pPr marL="0" lvl="0" indent="0">
              <a:spcBef>
                <a:spcPts val="0"/>
              </a:spcBef>
              <a:buNone/>
            </a:pPr>
            <a:r>
              <a:rPr lang="cs-CZ" b="1" dirty="0">
                <a:solidFill>
                  <a:srgbClr val="FF0000"/>
                </a:solidFill>
              </a:rPr>
              <a:t>5. Sdílení zahraniční praxe v rámci členské základny </a:t>
            </a:r>
            <a:r>
              <a:rPr lang="cs-CZ" dirty="0">
                <a:solidFill>
                  <a:srgbClr val="FF0000"/>
                </a:solidFill>
              </a:rPr>
              <a:t>(např. přenos inspirace z mezinárodní spolupráce do českých organizací).</a:t>
            </a:r>
          </a:p>
          <a:p>
            <a:pPr>
              <a:spcBef>
                <a:spcPts val="0"/>
              </a:spcBef>
            </a:pPr>
            <a:r>
              <a:rPr lang="cs-CZ" b="1" dirty="0">
                <a:solidFill>
                  <a:srgbClr val="FF0000"/>
                </a:solidFill>
              </a:rPr>
              <a:t>Dále podporované aktivity</a:t>
            </a:r>
            <a:endParaRPr lang="cs-CZ" dirty="0">
              <a:solidFill>
                <a:srgbClr val="FF0000"/>
              </a:solidFill>
            </a:endParaRPr>
          </a:p>
          <a:p>
            <a:pPr marL="0" indent="0">
              <a:spcBef>
                <a:spcPts val="0"/>
              </a:spcBef>
              <a:buNone/>
            </a:pPr>
            <a:r>
              <a:rPr lang="cs-CZ" dirty="0">
                <a:solidFill>
                  <a:srgbClr val="FF0000"/>
                </a:solidFill>
              </a:rPr>
              <a:t>Je kladen důraz na to, aby projekty obsahovaly některé či více z činností, které jsou níže uvedené:</a:t>
            </a:r>
          </a:p>
          <a:p>
            <a:pPr marL="0" lvl="0" indent="0">
              <a:spcBef>
                <a:spcPts val="0"/>
              </a:spcBef>
              <a:buNone/>
            </a:pPr>
            <a:r>
              <a:rPr lang="cs-CZ" b="1" dirty="0">
                <a:solidFill>
                  <a:srgbClr val="FF0000"/>
                </a:solidFill>
              </a:rPr>
              <a:t>1. Pravidelná komunikace se členy </a:t>
            </a:r>
            <a:r>
              <a:rPr lang="cs-CZ" dirty="0">
                <a:solidFill>
                  <a:srgbClr val="FF0000"/>
                </a:solidFill>
              </a:rPr>
              <a:t>(např. zaměřit se na sdílení výsledků výzkumů);</a:t>
            </a:r>
          </a:p>
          <a:p>
            <a:pPr marL="0" lvl="0" indent="0">
              <a:spcBef>
                <a:spcPts val="0"/>
              </a:spcBef>
              <a:buNone/>
            </a:pPr>
            <a:r>
              <a:rPr lang="cs-CZ" b="1" dirty="0">
                <a:solidFill>
                  <a:srgbClr val="FF0000"/>
                </a:solidFill>
              </a:rPr>
              <a:t>2. Semináře a vzdělávací akce pro členy </a:t>
            </a:r>
            <a:r>
              <a:rPr lang="cs-CZ" dirty="0">
                <a:solidFill>
                  <a:srgbClr val="FF0000"/>
                </a:solidFill>
              </a:rPr>
              <a:t>(např. posílit </a:t>
            </a:r>
            <a:r>
              <a:rPr lang="cs-CZ" dirty="0" err="1">
                <a:solidFill>
                  <a:srgbClr val="FF0000"/>
                </a:solidFill>
              </a:rPr>
              <a:t>age</a:t>
            </a:r>
            <a:r>
              <a:rPr lang="cs-CZ" dirty="0">
                <a:solidFill>
                  <a:srgbClr val="FF0000"/>
                </a:solidFill>
              </a:rPr>
              <a:t> management, advokacii);</a:t>
            </a:r>
          </a:p>
          <a:p>
            <a:pPr marL="0" lvl="0" indent="0">
              <a:spcBef>
                <a:spcPts val="0"/>
              </a:spcBef>
              <a:buNone/>
            </a:pPr>
            <a:r>
              <a:rPr lang="cs-CZ" b="1" dirty="0">
                <a:solidFill>
                  <a:srgbClr val="FF0000"/>
                </a:solidFill>
              </a:rPr>
              <a:t>3. Kulaté stoly členů </a:t>
            </a:r>
            <a:r>
              <a:rPr lang="cs-CZ" dirty="0">
                <a:solidFill>
                  <a:srgbClr val="FF0000"/>
                </a:solidFill>
              </a:rPr>
              <a:t>(např. umožnit cílenou výměnu zkušeností a názorů mezi členy);</a:t>
            </a:r>
          </a:p>
          <a:p>
            <a:pPr marL="0" lvl="0" indent="0">
              <a:spcBef>
                <a:spcPts val="0"/>
              </a:spcBef>
              <a:buNone/>
            </a:pPr>
            <a:r>
              <a:rPr lang="cs-CZ" b="1" dirty="0">
                <a:solidFill>
                  <a:srgbClr val="FF0000"/>
                </a:solidFill>
              </a:rPr>
              <a:t>4. Podpora činnosti a metodické vedení regionálních poboček a/nebo členských NNO</a:t>
            </a:r>
            <a:br>
              <a:rPr lang="cs-CZ" dirty="0">
                <a:solidFill>
                  <a:srgbClr val="FF0000"/>
                </a:solidFill>
              </a:rPr>
            </a:br>
            <a:r>
              <a:rPr lang="cs-CZ" dirty="0">
                <a:solidFill>
                  <a:srgbClr val="FF0000"/>
                </a:solidFill>
              </a:rPr>
              <a:t>(např. posílit kvalitu a dostupnost služeb v regionech;</a:t>
            </a:r>
          </a:p>
          <a:p>
            <a:pPr marL="0" lvl="0" indent="0">
              <a:spcBef>
                <a:spcPts val="0"/>
              </a:spcBef>
              <a:buNone/>
            </a:pPr>
            <a:r>
              <a:rPr lang="cs-CZ" b="1" dirty="0">
                <a:solidFill>
                  <a:srgbClr val="FF0000"/>
                </a:solidFill>
              </a:rPr>
              <a:t>5. </a:t>
            </a:r>
            <a:r>
              <a:rPr lang="cs-CZ" b="1" dirty="0" err="1">
                <a:solidFill>
                  <a:srgbClr val="FF0000"/>
                </a:solidFill>
              </a:rPr>
              <a:t>Advokační</a:t>
            </a:r>
            <a:r>
              <a:rPr lang="cs-CZ" b="1" dirty="0">
                <a:solidFill>
                  <a:srgbClr val="FF0000"/>
                </a:solidFill>
              </a:rPr>
              <a:t> práce směrem k seniorským a </a:t>
            </a:r>
            <a:r>
              <a:rPr lang="cs-CZ" b="1" dirty="0" err="1">
                <a:solidFill>
                  <a:srgbClr val="FF0000"/>
                </a:solidFill>
              </a:rPr>
              <a:t>proseniorským</a:t>
            </a:r>
            <a:r>
              <a:rPr lang="cs-CZ" b="1" dirty="0">
                <a:solidFill>
                  <a:srgbClr val="FF0000"/>
                </a:solidFill>
              </a:rPr>
              <a:t> organizacím </a:t>
            </a:r>
            <a:r>
              <a:rPr lang="cs-CZ" dirty="0">
                <a:solidFill>
                  <a:srgbClr val="FF0000"/>
                </a:solidFill>
              </a:rPr>
              <a:t>(např. efektivně hájit zájmy seniorů, zvyšovat vliv na veřejné politiky a legislativní procesy).</a:t>
            </a:r>
          </a:p>
          <a:p>
            <a:pPr marL="0" lvl="0" indent="0">
              <a:spcBef>
                <a:spcPts val="0"/>
              </a:spcBef>
              <a:buNone/>
            </a:pPr>
            <a:endParaRPr lang="cs-CZ" dirty="0"/>
          </a:p>
        </p:txBody>
      </p:sp>
      <p:pic>
        <p:nvPicPr>
          <p:cNvPr id="4" name="Picture 5" descr="C:\BARA\MPSV-manualall\pptsablona\pruh.jpg">
            <a:extLst>
              <a:ext uri="{FF2B5EF4-FFF2-40B4-BE49-F238E27FC236}">
                <a16:creationId xmlns:a16="http://schemas.microsoft.com/office/drawing/2014/main" id="{1731DA5A-37B7-1F3C-4CC4-BAEF0F25BFB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94261045"/>
      </p:ext>
    </p:extLst>
  </p:cSld>
  <p:clrMapOvr>
    <a:masterClrMapping/>
  </p:clrMapOvr>
</p:sld>
</file>

<file path=ppt/theme/theme1.xml><?xml version="1.0" encoding="utf-8"?>
<a:theme xmlns:a="http://schemas.openxmlformats.org/drawingml/2006/main" name="Fazeta">
  <a:themeElements>
    <a:clrScheme name="Faz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z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z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868</TotalTime>
  <Words>6131</Words>
  <Application>Microsoft Office PowerPoint</Application>
  <PresentationFormat>Širokoúhlá obrazovka</PresentationFormat>
  <Paragraphs>268</Paragraphs>
  <Slides>29</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29</vt:i4>
      </vt:variant>
    </vt:vector>
  </HeadingPairs>
  <TitlesOfParts>
    <vt:vector size="33" baseType="lpstr">
      <vt:lpstr>Arial</vt:lpstr>
      <vt:lpstr>Trebuchet MS</vt:lpstr>
      <vt:lpstr>Wingdings 3</vt:lpstr>
      <vt:lpstr>Fazeta</vt:lpstr>
      <vt:lpstr> Seminář k dotačnímu titulu „Podpora veřejně účelných aktivit seniorských a proseniorských organizací s celostátní působností“ pro rok 2026</vt:lpstr>
      <vt:lpstr>Program semináře k Dotačnímu titulu VÚA</vt:lpstr>
      <vt:lpstr>Dotační program VÚA – Úvod, Cíl a Účel (1) </vt:lpstr>
      <vt:lpstr>Dotační program VÚA – Úvod, Cíl a Účel (2) </vt:lpstr>
      <vt:lpstr>Dotační oblasti (1)</vt:lpstr>
      <vt:lpstr>Dotační oblasti (2)</vt:lpstr>
      <vt:lpstr>Dotační oblasti (3)</vt:lpstr>
      <vt:lpstr>Dotační oblasti (4)</vt:lpstr>
      <vt:lpstr>Dotační oblasti (5)</vt:lpstr>
      <vt:lpstr>Dotační oblasti (6)</vt:lpstr>
      <vt:lpstr>Podmínky oprávněnosti žadatele o dotaci(1)</vt:lpstr>
      <vt:lpstr>Žádost o poskytnutí dotace(1)</vt:lpstr>
      <vt:lpstr>Žádost o poskytnutí dotace(2)</vt:lpstr>
      <vt:lpstr>Rozpočet(1)</vt:lpstr>
      <vt:lpstr>Rozpočet(2)</vt:lpstr>
      <vt:lpstr>Rozpočet(3)</vt:lpstr>
      <vt:lpstr>Rozpočet(4)</vt:lpstr>
      <vt:lpstr>Rozpočet(5)</vt:lpstr>
      <vt:lpstr>Způsob hodnocení a poskytování dotace(1)</vt:lpstr>
      <vt:lpstr>Způsob hodnocení a poskytování dotace(2)</vt:lpstr>
      <vt:lpstr>Sledování, kontrola a vyúčtování dotace(1)</vt:lpstr>
      <vt:lpstr>Sledování, kontrola a vyúčtování dotace(2)</vt:lpstr>
      <vt:lpstr>Sledování, kontrola a vyúčtování dotace(3)</vt:lpstr>
      <vt:lpstr>Sledování, kontrola a vyúčtování dotace(4)</vt:lpstr>
      <vt:lpstr>Sledování, kontrola a vyúčtování dotace(5)</vt:lpstr>
      <vt:lpstr>Sledování, kontrola a vyúčtování dotace(6)</vt:lpstr>
      <vt:lpstr>Publicita podpořených projektů (1)</vt:lpstr>
      <vt:lpstr>Kontakty</vt:lpstr>
      <vt:lpstr>Prezentace aplikace PowerPoint</vt:lpstr>
    </vt:vector>
  </TitlesOfParts>
  <Company>MPSV ČR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Krejcárková Kamila Mgr. (MPSV)</dc:creator>
  <cp:lastModifiedBy>Jašová Emilie Ing., Ph.D. (MPSV)</cp:lastModifiedBy>
  <cp:revision>88</cp:revision>
  <dcterms:created xsi:type="dcterms:W3CDTF">2025-10-14T12:46:08Z</dcterms:created>
  <dcterms:modified xsi:type="dcterms:W3CDTF">2026-01-15T08:36:36Z</dcterms:modified>
</cp:coreProperties>
</file>